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952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4941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0" name="Shape 3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4" name="Shape 4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spcBef>
                <a:spcPts val="2200"/>
              </a:spcBef>
              <a:defRPr sz="5500"/>
            </a:lvl1pPr>
            <a:lvl2pPr>
              <a:spcBef>
                <a:spcPts val="2200"/>
              </a:spcBef>
              <a:defRPr sz="4500"/>
            </a:lvl2pPr>
            <a:lvl3pPr>
              <a:spcBef>
                <a:spcPts val="2200"/>
              </a:spcBef>
            </a:lvl3pPr>
            <a:lvl4pPr>
              <a:spcBef>
                <a:spcPts val="2200"/>
              </a:spcBef>
            </a:lvl4pPr>
            <a:lvl5pPr>
              <a:spcBef>
                <a:spcPts val="2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spcBef>
                <a:spcPts val="1000"/>
              </a:spcBef>
              <a:defRPr sz="5600"/>
            </a:lvl1pPr>
            <a:lvl2pPr>
              <a:spcBef>
                <a:spcPts val="1000"/>
              </a:spcBef>
              <a:defRPr sz="4800"/>
            </a:lvl2pPr>
            <a:lvl3pPr>
              <a:spcBef>
                <a:spcPts val="1000"/>
              </a:spcBef>
            </a:lvl3pPr>
            <a:lvl4pPr>
              <a:spcBef>
                <a:spcPts val="1000"/>
              </a:spcBef>
            </a:lvl4pPr>
            <a:lvl5pPr>
              <a:spcBef>
                <a:spcPts val="10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spcBef>
                <a:spcPts val="1000"/>
              </a:spcBef>
              <a:defRPr sz="5600"/>
            </a:lvl1pPr>
            <a:lvl2pPr>
              <a:spcBef>
                <a:spcPts val="1000"/>
              </a:spcBef>
              <a:defRPr sz="4800"/>
            </a:lvl2pPr>
            <a:lvl3pPr>
              <a:spcBef>
                <a:spcPts val="1000"/>
              </a:spcBef>
            </a:lvl3pPr>
            <a:lvl4pPr>
              <a:spcBef>
                <a:spcPts val="1000"/>
              </a:spcBef>
            </a:lvl4pPr>
            <a:lvl5pPr>
              <a:spcBef>
                <a:spcPts val="10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1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48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20" Type="http://schemas.openxmlformats.org/officeDocument/2006/relationships/image" Target="../media/image41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jpeg"/><Relationship Id="rId17" Type="http://schemas.openxmlformats.org/officeDocument/2006/relationships/image" Target="../media/image38.jpe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8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3279" y="-15875"/>
            <a:ext cx="13391454" cy="9785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9380" y="6350"/>
            <a:ext cx="13043560" cy="244566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579602" y="7576297"/>
            <a:ext cx="11845596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Ari Juels</a:t>
            </a:r>
          </a:p>
          <a:p>
            <a:r>
              <a:t>Co-Director, IC3</a:t>
            </a:r>
          </a:p>
          <a:p>
            <a:r>
              <a:t>Professor, Jacobs Technion-Cornell Institute, Cornell Tech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519338" y="3803963"/>
            <a:ext cx="11966125" cy="283648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8000" b="1">
                <a:solidFill>
                  <a:srgbClr val="942A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IC3 Intro and</a:t>
            </a:r>
          </a:p>
          <a:p>
            <a:pPr marL="0" indent="0" algn="ctr">
              <a:spcBef>
                <a:spcPts val="0"/>
              </a:spcBef>
              <a:buSzTx/>
              <a:buNone/>
              <a:defRPr sz="8000" b="1">
                <a:solidFill>
                  <a:srgbClr val="942A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Retreat Preview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IC3 goals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xfrm>
            <a:off x="319908" y="2609850"/>
            <a:ext cx="12364984" cy="5636666"/>
          </a:xfrm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800"/>
              </a:spcBef>
              <a:defRPr sz="4816"/>
            </a:pPr>
            <a:r>
              <a:t>Bring </a:t>
            </a:r>
            <a:r>
              <a:rPr i="1"/>
              <a:t>science of blockchains</a:t>
            </a:r>
            <a:r>
              <a:t> to forefront of blockchain technology development</a:t>
            </a:r>
          </a:p>
          <a:p>
            <a:pPr marL="382270" indent="-382270" defTabSz="502412">
              <a:spcBef>
                <a:spcPts val="800"/>
              </a:spcBef>
              <a:defRPr sz="4816"/>
            </a:pPr>
            <a:r>
              <a:t>Partner academia with industry to deliver </a:t>
            </a:r>
            <a:r>
              <a:rPr i="1"/>
              <a:t>innovation embodied in code</a:t>
            </a:r>
          </a:p>
          <a:p>
            <a:pPr marL="382270" indent="-382270" defTabSz="502412">
              <a:spcBef>
                <a:spcPts val="800"/>
              </a:spcBef>
              <a:defRPr sz="4816"/>
            </a:pPr>
            <a:r>
              <a:t>Provide </a:t>
            </a:r>
            <a:r>
              <a:rPr i="1"/>
              <a:t>independent expertise</a:t>
            </a:r>
          </a:p>
          <a:p>
            <a:pPr marL="382270" indent="-382270" defTabSz="502412">
              <a:spcBef>
                <a:spcPts val="800"/>
              </a:spcBef>
              <a:defRPr sz="4816"/>
            </a:pPr>
            <a:r>
              <a:rPr i="1"/>
              <a:t>Try to solve biggest problems</a:t>
            </a:r>
            <a:r>
              <a:t> not monolithically, but in agenda of                                             </a:t>
            </a:r>
          </a:p>
        </p:txBody>
      </p:sp>
      <p:sp>
        <p:nvSpPr>
          <p:cNvPr id="278" name="Shape 278"/>
          <p:cNvSpPr/>
          <p:nvPr/>
        </p:nvSpPr>
        <p:spPr>
          <a:xfrm>
            <a:off x="2247760" y="8354484"/>
            <a:ext cx="850928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1000"/>
              </a:spcBef>
              <a:defRPr sz="6100" b="1">
                <a:solidFill>
                  <a:srgbClr val="921D4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solidFill>
                  <a:srgbClr val="921D45"/>
                </a:solidFill>
                <a:latin typeface="Helvetica"/>
                <a:ea typeface="Helvetica"/>
                <a:cs typeface="Helvetica"/>
                <a:sym typeface="Helvetica"/>
              </a:rPr>
              <a:t>Five Grand Challenges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1" build="p" bldLvl="5" animBg="1" advAuto="0"/>
      <p:bldP spid="278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883" y="-1207314"/>
            <a:ext cx="13060566" cy="12168228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xfrm>
            <a:off x="583645" y="-36703"/>
            <a:ext cx="11837510" cy="2159001"/>
          </a:xfrm>
          <a:prstGeom prst="rect">
            <a:avLst/>
          </a:prstGeom>
        </p:spPr>
        <p:txBody>
          <a:bodyPr/>
          <a:lstStyle>
            <a:lvl1pPr>
              <a:defRPr sz="8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Tempest in a teapot?</a:t>
            </a:r>
          </a:p>
        </p:txBody>
      </p:sp>
      <p:grpSp>
        <p:nvGrpSpPr>
          <p:cNvPr id="288" name="Group 288"/>
          <p:cNvGrpSpPr/>
          <p:nvPr/>
        </p:nvGrpSpPr>
        <p:grpSpPr>
          <a:xfrm>
            <a:off x="1567916" y="4680981"/>
            <a:ext cx="9868968" cy="4987604"/>
            <a:chOff x="0" y="0"/>
            <a:chExt cx="9868966" cy="4987603"/>
          </a:xfrm>
        </p:grpSpPr>
        <p:pic>
          <p:nvPicPr>
            <p:cNvPr id="284" name="pasted-image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547887" y="1708526"/>
              <a:ext cx="3321080" cy="3194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pasted-image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008586"/>
              <a:ext cx="6399004" cy="3979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6" name="Shape 286"/>
            <p:cNvSpPr/>
            <p:nvPr/>
          </p:nvSpPr>
          <p:spPr>
            <a:xfrm>
              <a:off x="3422396" y="0"/>
              <a:ext cx="3734445" cy="2287304"/>
            </a:xfrm>
            <a:prstGeom prst="wedgeEllipseCallout">
              <a:avLst>
                <a:gd name="adj1" fmla="val -76613"/>
                <a:gd name="adj2" fmla="val 76731"/>
              </a:avLst>
            </a:prstGeom>
            <a:blipFill rotWithShape="1">
              <a:blip r:embed="rId6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3567010" y="415515"/>
              <a:ext cx="3478230" cy="16500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One megabyte blocks or two, Dear?</a:t>
              </a:r>
            </a:p>
          </p:txBody>
        </p:sp>
      </p:grpSp>
      <p:grpSp>
        <p:nvGrpSpPr>
          <p:cNvPr id="291" name="Group 291"/>
          <p:cNvGrpSpPr/>
          <p:nvPr/>
        </p:nvGrpSpPr>
        <p:grpSpPr>
          <a:xfrm>
            <a:off x="34894" y="2766639"/>
            <a:ext cx="1607624" cy="1270001"/>
            <a:chOff x="0" y="0"/>
            <a:chExt cx="1607622" cy="1270000"/>
          </a:xfrm>
        </p:grpSpPr>
        <p:sp>
          <p:nvSpPr>
            <p:cNvPr id="289" name="Shape 289"/>
            <p:cNvSpPr/>
            <p:nvPr/>
          </p:nvSpPr>
          <p:spPr>
            <a:xfrm>
              <a:off x="0" y="0"/>
              <a:ext cx="1607623" cy="1270000"/>
            </a:xfrm>
            <a:prstGeom prst="roundRect">
              <a:avLst>
                <a:gd name="adj" fmla="val 15000"/>
              </a:avLst>
            </a:prstGeom>
            <a:blipFill rotWithShape="1">
              <a:blip r:embed="rId7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216926" y="12699"/>
              <a:ext cx="1173771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5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#1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xfrm>
            <a:off x="513301" y="259422"/>
            <a:ext cx="11978198" cy="2159001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r>
              <a:t>#1: Scaling and Performance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"/>
          </p:nvPr>
        </p:nvSpPr>
        <p:spPr>
          <a:xfrm>
            <a:off x="952500" y="2362898"/>
            <a:ext cx="11099800" cy="1299450"/>
          </a:xfrm>
          <a:prstGeom prst="rect">
            <a:avLst/>
          </a:prstGeom>
        </p:spPr>
        <p:txBody>
          <a:bodyPr/>
          <a:lstStyle>
            <a:lvl1pPr marL="0" indent="0" defTabSz="408940">
              <a:spcBef>
                <a:spcPts val="700"/>
              </a:spcBef>
              <a:buSzTx/>
              <a:buNone/>
              <a:defRPr sz="392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Don't tweak parameters. Reinvent consensus.</a:t>
            </a:r>
          </a:p>
        </p:txBody>
      </p:sp>
      <p:sp>
        <p:nvSpPr>
          <p:cNvPr id="297" name="Shape 297"/>
          <p:cNvSpPr/>
          <p:nvPr/>
        </p:nvSpPr>
        <p:spPr>
          <a:xfrm>
            <a:off x="692415" y="3380826"/>
            <a:ext cx="11619971" cy="628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456353" indent="-456353" algn="l" defTabSz="385572">
              <a:spcBef>
                <a:spcPts val="600"/>
              </a:spcBef>
              <a:buSzPct val="75000"/>
              <a:buChar char="•"/>
              <a:defRPr sz="3696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Challenge</a:t>
            </a:r>
            <a:r>
              <a:t>: Scale up blockchains to handle intensive global workloads</a:t>
            </a:r>
          </a:p>
          <a:p>
            <a:pPr marL="456353" indent="-456353" algn="l" defTabSz="385572">
              <a:spcBef>
                <a:spcPts val="600"/>
              </a:spcBef>
              <a:buSzPct val="75000"/>
              <a:buChar char="•"/>
              <a:defRPr sz="3696" b="1">
                <a:latin typeface="Helvetica"/>
                <a:ea typeface="Helvetica"/>
                <a:cs typeface="Helvetica"/>
                <a:sym typeface="Helvetica"/>
              </a:defRPr>
            </a:pPr>
            <a:r>
              <a:t>What IC3 is aiming to do:</a:t>
            </a:r>
          </a:p>
          <a:p>
            <a:pPr marL="749723" lvl="1" indent="-456353" algn="l" defTabSz="385572">
              <a:spcBef>
                <a:spcPts val="600"/>
              </a:spcBef>
              <a:buSzPct val="75000"/>
              <a:buChar char="•"/>
              <a:defRPr sz="3696"/>
            </a:pPr>
            <a:r>
              <a:t>Decentralized blockchains:</a:t>
            </a:r>
          </a:p>
          <a:p>
            <a:pPr marL="1043093" lvl="2" indent="-456353" algn="l" defTabSz="385572">
              <a:spcBef>
                <a:spcPts val="600"/>
              </a:spcBef>
              <a:buSzPct val="75000"/>
              <a:buChar char="•"/>
              <a:defRPr sz="3696"/>
            </a:pPr>
            <a:r>
              <a:t>Study of limitations in current systems</a:t>
            </a:r>
          </a:p>
          <a:p>
            <a:pPr marL="1043093" lvl="2" indent="-456353" algn="l" defTabSz="385572">
              <a:spcBef>
                <a:spcPts val="600"/>
              </a:spcBef>
              <a:buSzPct val="75000"/>
              <a:buChar char="•"/>
              <a:defRPr sz="3696"/>
            </a:pPr>
            <a:r>
              <a:t>Achieving much higher throughput (100 tx / sec) </a:t>
            </a:r>
          </a:p>
          <a:p>
            <a:pPr marL="749723" lvl="1" indent="-456353" algn="l" defTabSz="385572">
              <a:spcBef>
                <a:spcPts val="600"/>
              </a:spcBef>
              <a:buSzPct val="75000"/>
              <a:buChar char="•"/>
              <a:defRPr sz="3696"/>
            </a:pPr>
            <a:r>
              <a:t>Permissioned / consortium blockchains:</a:t>
            </a:r>
          </a:p>
          <a:p>
            <a:pPr marL="1043093" lvl="2" indent="-456353" algn="l" defTabSz="385572">
              <a:spcBef>
                <a:spcPts val="600"/>
              </a:spcBef>
              <a:buSzPct val="75000"/>
              <a:buChar char="•"/>
              <a:defRPr sz="3696"/>
            </a:pPr>
            <a:r>
              <a:t>Toward 100,000+ tx / sec via hybridization and sharding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71910" y="278580"/>
            <a:ext cx="1607623" cy="1270001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288836" y="291280"/>
            <a:ext cx="117377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#2</a:t>
            </a:r>
          </a:p>
        </p:txBody>
      </p:sp>
      <p:sp>
        <p:nvSpPr>
          <p:cNvPr id="303" name="Shape 303"/>
          <p:cNvSpPr/>
          <p:nvPr/>
        </p:nvSpPr>
        <p:spPr>
          <a:xfrm>
            <a:off x="456202" y="7596244"/>
            <a:ext cx="12532408" cy="4507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spcBef>
                <a:spcPts val="1000"/>
              </a:spcBef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Law of history? Every industry must (painfully) relearn the lesson that rigorous security is critical.</a:t>
            </a:r>
          </a:p>
        </p:txBody>
      </p:sp>
      <p:grpSp>
        <p:nvGrpSpPr>
          <p:cNvPr id="306" name="Group 306"/>
          <p:cNvGrpSpPr/>
          <p:nvPr/>
        </p:nvGrpSpPr>
        <p:grpSpPr>
          <a:xfrm>
            <a:off x="3983557" y="188328"/>
            <a:ext cx="8795077" cy="3310632"/>
            <a:chOff x="0" y="0"/>
            <a:chExt cx="8795075" cy="3310630"/>
          </a:xfrm>
        </p:grpSpPr>
        <p:pic>
          <p:nvPicPr>
            <p:cNvPr id="304" name="pasted-image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885566" cy="3310631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305" name="Shape 305"/>
            <p:cNvSpPr/>
            <p:nvPr/>
          </p:nvSpPr>
          <p:spPr>
            <a:xfrm>
              <a:off x="5912125" y="699686"/>
              <a:ext cx="288295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Automobiles</a:t>
              </a:r>
            </a:p>
          </p:txBody>
        </p:sp>
      </p:grpSp>
      <p:grpSp>
        <p:nvGrpSpPr>
          <p:cNvPr id="309" name="Group 309"/>
          <p:cNvGrpSpPr/>
          <p:nvPr/>
        </p:nvGrpSpPr>
        <p:grpSpPr>
          <a:xfrm>
            <a:off x="496586" y="2432132"/>
            <a:ext cx="4174633" cy="4696129"/>
            <a:chOff x="0" y="0"/>
            <a:chExt cx="4174632" cy="4696128"/>
          </a:xfrm>
        </p:grpSpPr>
        <p:pic>
          <p:nvPicPr>
            <p:cNvPr id="307" name="pasted-image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174633" cy="4174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8" name="Shape 308"/>
            <p:cNvSpPr/>
            <p:nvPr/>
          </p:nvSpPr>
          <p:spPr>
            <a:xfrm>
              <a:off x="289323" y="4048428"/>
              <a:ext cx="359598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Medical devices</a:t>
              </a:r>
            </a:p>
          </p:txBody>
        </p:sp>
      </p:grpSp>
      <p:grpSp>
        <p:nvGrpSpPr>
          <p:cNvPr id="312" name="Group 312"/>
          <p:cNvGrpSpPr/>
          <p:nvPr/>
        </p:nvGrpSpPr>
        <p:grpSpPr>
          <a:xfrm>
            <a:off x="8126326" y="3022496"/>
            <a:ext cx="4742556" cy="4105765"/>
            <a:chOff x="0" y="0"/>
            <a:chExt cx="4742555" cy="4105763"/>
          </a:xfrm>
        </p:grpSpPr>
        <p:pic>
          <p:nvPicPr>
            <p:cNvPr id="310" name="pasted-image.jp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4967" t="11561" r="11184" b="14194"/>
            <a:stretch>
              <a:fillRect/>
            </a:stretch>
          </p:blipFill>
          <p:spPr>
            <a:xfrm>
              <a:off x="0" y="0"/>
              <a:ext cx="4742556" cy="3352332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311" name="Shape 311"/>
            <p:cNvSpPr/>
            <p:nvPr/>
          </p:nvSpPr>
          <p:spPr>
            <a:xfrm>
              <a:off x="878507" y="3458063"/>
              <a:ext cx="298564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RFID devices</a:t>
              </a:r>
            </a:p>
          </p:txBody>
        </p:sp>
      </p:grpSp>
      <p:sp>
        <p:nvSpPr>
          <p:cNvPr id="313" name="Shape 313"/>
          <p:cNvSpPr/>
          <p:nvPr/>
        </p:nvSpPr>
        <p:spPr>
          <a:xfrm>
            <a:off x="-142553" y="8507029"/>
            <a:ext cx="26955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1000"/>
              </a:spcBef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4" animBg="1" advAuto="0"/>
      <p:bldP spid="306" grpId="1" animBg="1" advAuto="0"/>
      <p:bldP spid="309" grpId="3" animBg="1" advAuto="0"/>
      <p:bldP spid="312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513301" y="259422"/>
            <a:ext cx="11978198" cy="2159001"/>
          </a:xfrm>
          <a:prstGeom prst="rect">
            <a:avLst/>
          </a:prstGeom>
        </p:spPr>
        <p:txBody>
          <a:bodyPr/>
          <a:lstStyle/>
          <a:p>
            <a:r>
              <a:t>#2: Correctness</a:t>
            </a:r>
          </a:p>
        </p:txBody>
      </p:sp>
      <p:sp>
        <p:nvSpPr>
          <p:cNvPr id="318" name="Shape 318"/>
          <p:cNvSpPr/>
          <p:nvPr/>
        </p:nvSpPr>
        <p:spPr>
          <a:xfrm>
            <a:off x="573055" y="2904139"/>
            <a:ext cx="12097558" cy="628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355600" indent="-355600" algn="l" defTabSz="467359">
              <a:spcBef>
                <a:spcPts val="800"/>
              </a:spcBef>
              <a:buSzPct val="75000"/>
              <a:buChar char="•"/>
              <a:defRPr sz="448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Challenge:</a:t>
            </a:r>
            <a:r>
              <a:t> Defy history! Make it easy for blockchain developers to produce secure protocols and code.</a:t>
            </a:r>
          </a:p>
          <a:p>
            <a:pPr marL="355600" indent="-355600" algn="l" defTabSz="467359">
              <a:spcBef>
                <a:spcPts val="800"/>
              </a:spcBef>
              <a:buSzPct val="75000"/>
              <a:buChar char="•"/>
              <a:defRPr sz="4480" b="1">
                <a:latin typeface="Helvetica"/>
                <a:ea typeface="Helvetica"/>
                <a:cs typeface="Helvetica"/>
                <a:sym typeface="Helvetica"/>
              </a:defRPr>
            </a:pPr>
            <a:r>
              <a:t>What IC3 is aiming to do:</a:t>
            </a:r>
          </a:p>
          <a:p>
            <a:pPr marL="711200" lvl="1" indent="-355600" algn="l" defTabSz="467359">
              <a:spcBef>
                <a:spcPts val="800"/>
              </a:spcBef>
              <a:buSzPct val="75000"/>
              <a:buChar char="•"/>
              <a:defRPr sz="4480"/>
            </a:pPr>
            <a:r>
              <a:t>Programming language techniques to create useable semantics and correct code</a:t>
            </a:r>
          </a:p>
          <a:p>
            <a:pPr marL="711200" lvl="1" indent="-355600" algn="l" defTabSz="467359">
              <a:spcBef>
                <a:spcPts val="800"/>
              </a:spcBef>
              <a:buSzPct val="75000"/>
              <a:buChar char="•"/>
              <a:defRPr sz="4480"/>
            </a:pPr>
            <a:r>
              <a:t>Cryptographic protocols with security proofs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433" y="3518"/>
            <a:ext cx="13003934" cy="974656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xfrm>
            <a:off x="962535" y="-184428"/>
            <a:ext cx="11099801" cy="2159001"/>
          </a:xfrm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Transparency is beautiful</a:t>
            </a:r>
          </a:p>
        </p:txBody>
      </p:sp>
      <p:pic>
        <p:nvPicPr>
          <p:cNvPr id="32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014530"/>
            <a:ext cx="11099800" cy="5365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2535" y="1754463"/>
            <a:ext cx="11099801" cy="1446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431727" y="7567778"/>
            <a:ext cx="11843438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490727">
              <a:defRPr sz="6719"/>
            </a:pPr>
            <a:r>
              <a:t>But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confidentiality</a:t>
            </a:r>
            <a:r>
              <a:t> is critical to business</a:t>
            </a:r>
          </a:p>
        </p:txBody>
      </p:sp>
      <p:grpSp>
        <p:nvGrpSpPr>
          <p:cNvPr id="329" name="Group 329"/>
          <p:cNvGrpSpPr/>
          <p:nvPr/>
        </p:nvGrpSpPr>
        <p:grpSpPr>
          <a:xfrm>
            <a:off x="-39137" y="3869089"/>
            <a:ext cx="1607624" cy="1270001"/>
            <a:chOff x="0" y="0"/>
            <a:chExt cx="1607622" cy="1270000"/>
          </a:xfrm>
        </p:grpSpPr>
        <p:sp>
          <p:nvSpPr>
            <p:cNvPr id="327" name="Shape 327"/>
            <p:cNvSpPr/>
            <p:nvPr/>
          </p:nvSpPr>
          <p:spPr>
            <a:xfrm>
              <a:off x="0" y="0"/>
              <a:ext cx="1607623" cy="1270000"/>
            </a:xfrm>
            <a:prstGeom prst="roundRect">
              <a:avLst>
                <a:gd name="adj" fmla="val 15000"/>
              </a:avLst>
            </a:prstGeom>
            <a:blipFill rotWithShape="1">
              <a:blip r:embed="rId6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216926" y="12699"/>
              <a:ext cx="1173771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5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#3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#3: Confidentiality</a:t>
            </a:r>
          </a:p>
        </p:txBody>
      </p:sp>
      <p:sp>
        <p:nvSpPr>
          <p:cNvPr id="334" name="Shape 334"/>
          <p:cNvSpPr>
            <a:spLocks noGrp="1"/>
          </p:cNvSpPr>
          <p:nvPr>
            <p:ph type="body" idx="1"/>
          </p:nvPr>
        </p:nvSpPr>
        <p:spPr>
          <a:xfrm>
            <a:off x="519280" y="2792686"/>
            <a:ext cx="11671951" cy="6286501"/>
          </a:xfrm>
          <a:prstGeom prst="rect">
            <a:avLst/>
          </a:prstGeom>
        </p:spPr>
        <p:txBody>
          <a:bodyPr/>
          <a:lstStyle/>
          <a:p>
            <a:pPr marL="691444" indent="-691444"/>
            <a:r>
              <a:rPr b="1">
                <a:latin typeface="Helvetica"/>
                <a:ea typeface="Helvetica"/>
                <a:cs typeface="Helvetica"/>
                <a:sym typeface="Helvetica"/>
              </a:rPr>
              <a:t>Challenge</a:t>
            </a:r>
            <a:r>
              <a:t>: Square transparency with confidentiality in blockchains. </a:t>
            </a:r>
          </a:p>
          <a:p>
            <a:pPr marL="691444" indent="-691444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What IC3 is aiming to do:</a:t>
            </a:r>
          </a:p>
          <a:p>
            <a:pPr marL="1037166" lvl="1" indent="-592666"/>
            <a:r>
              <a:t>Cryptographic approaches (Hawk, Solidus)</a:t>
            </a:r>
          </a:p>
          <a:p>
            <a:pPr marL="1037166" lvl="1" indent="-592666"/>
            <a:r>
              <a:t>Trusted-hardware approaches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1190153" y="-18195"/>
            <a:ext cx="11099801" cy="2159001"/>
          </a:xfrm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Interesting smart contracts need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trustworthy data</a:t>
            </a:r>
          </a:p>
        </p:txBody>
      </p:sp>
      <p:grpSp>
        <p:nvGrpSpPr>
          <p:cNvPr id="342" name="Group 342"/>
          <p:cNvGrpSpPr/>
          <p:nvPr/>
        </p:nvGrpSpPr>
        <p:grpSpPr>
          <a:xfrm>
            <a:off x="4850819" y="2768827"/>
            <a:ext cx="3410089" cy="4370187"/>
            <a:chOff x="0" y="0"/>
            <a:chExt cx="3410087" cy="4370185"/>
          </a:xfrm>
        </p:grpSpPr>
        <p:sp>
          <p:nvSpPr>
            <p:cNvPr id="339" name="Shape 339"/>
            <p:cNvSpPr/>
            <p:nvPr/>
          </p:nvSpPr>
          <p:spPr>
            <a:xfrm>
              <a:off x="0" y="285178"/>
              <a:ext cx="3220890" cy="4085008"/>
            </a:xfrm>
            <a:prstGeom prst="rect">
              <a:avLst/>
            </a:prstGeom>
            <a:solidFill>
              <a:schemeClr val="accent2"/>
            </a:solid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50800" dist="12700" rotWithShape="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40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88005" y="1906695"/>
              <a:ext cx="2371212" cy="2112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1" name="Shape 341"/>
            <p:cNvSpPr/>
            <p:nvPr/>
          </p:nvSpPr>
          <p:spPr>
            <a:xfrm>
              <a:off x="159046" y="0"/>
              <a:ext cx="3251042" cy="2334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4000" b="1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Smart Contract</a:t>
              </a:r>
            </a:p>
          </p:txBody>
        </p:sp>
      </p:grpSp>
      <p:sp>
        <p:nvSpPr>
          <p:cNvPr id="343" name="Shape 343"/>
          <p:cNvSpPr/>
          <p:nvPr/>
        </p:nvSpPr>
        <p:spPr>
          <a:xfrm>
            <a:off x="-74809" y="8455341"/>
            <a:ext cx="1607623" cy="1270001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142117" y="8468041"/>
            <a:ext cx="117377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#4</a:t>
            </a:r>
          </a:p>
        </p:txBody>
      </p:sp>
      <p:sp>
        <p:nvSpPr>
          <p:cNvPr id="345" name="Shape 345"/>
          <p:cNvSpPr/>
          <p:nvPr/>
        </p:nvSpPr>
        <p:spPr>
          <a:xfrm>
            <a:off x="281645" y="7767035"/>
            <a:ext cx="12916816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5100"/>
            </a:lvl1pPr>
          </a:lstStyle>
          <a:p>
            <a:r>
              <a:t>Today there are no good sources.</a:t>
            </a:r>
          </a:p>
        </p:txBody>
      </p:sp>
      <p:grpSp>
        <p:nvGrpSpPr>
          <p:cNvPr id="364" name="Group 364"/>
          <p:cNvGrpSpPr/>
          <p:nvPr/>
        </p:nvGrpSpPr>
        <p:grpSpPr>
          <a:xfrm>
            <a:off x="234432" y="2513616"/>
            <a:ext cx="12325676" cy="5568915"/>
            <a:chOff x="0" y="0"/>
            <a:chExt cx="12325674" cy="5568914"/>
          </a:xfrm>
        </p:grpSpPr>
        <p:sp>
          <p:nvSpPr>
            <p:cNvPr id="346" name="Shape 346"/>
            <p:cNvSpPr/>
            <p:nvPr/>
          </p:nvSpPr>
          <p:spPr>
            <a:xfrm rot="918164">
              <a:off x="2759200" y="448940"/>
              <a:ext cx="1867311" cy="127000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2590076" y="2155188"/>
              <a:ext cx="1867311" cy="127000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 rot="20561045">
              <a:off x="2762626" y="3859245"/>
              <a:ext cx="1867311" cy="127000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 rot="20241929" flipH="1">
              <a:off x="7868673" y="437969"/>
              <a:ext cx="1867310" cy="127000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 flipH="1">
              <a:off x="7907773" y="2155188"/>
              <a:ext cx="1867311" cy="127000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 rot="1064150" flipH="1">
              <a:off x="7876823" y="3872658"/>
              <a:ext cx="1867311" cy="127000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9575124" y="2149456"/>
              <a:ext cx="2750551" cy="1270001"/>
            </a:xfrm>
            <a:prstGeom prst="roundRect">
              <a:avLst>
                <a:gd name="adj" fmla="val 15000"/>
              </a:avLst>
            </a:prstGeom>
            <a:blipFill rotWithShape="1">
              <a:blip r:embed="rId6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9575124" y="0"/>
              <a:ext cx="2750551" cy="1270000"/>
            </a:xfrm>
            <a:prstGeom prst="roundRect">
              <a:avLst>
                <a:gd name="adj" fmla="val 15000"/>
              </a:avLst>
            </a:prstGeom>
            <a:blipFill rotWithShape="1">
              <a:blip r:embed="rId6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9575124" y="4298914"/>
              <a:ext cx="2750551" cy="1270001"/>
            </a:xfrm>
            <a:prstGeom prst="roundRect">
              <a:avLst>
                <a:gd name="adj" fmla="val 15000"/>
              </a:avLst>
            </a:prstGeom>
            <a:blipFill rotWithShape="1">
              <a:blip r:embed="rId6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317186" y="4055758"/>
              <a:ext cx="2750551" cy="1270001"/>
            </a:xfrm>
            <a:prstGeom prst="roundRect">
              <a:avLst>
                <a:gd name="adj" fmla="val 15000"/>
              </a:avLst>
            </a:prstGeom>
            <a:blipFill rotWithShape="1">
              <a:blip r:embed="rId6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0" y="2135180"/>
              <a:ext cx="2750551" cy="1270001"/>
            </a:xfrm>
            <a:prstGeom prst="roundRect">
              <a:avLst>
                <a:gd name="adj" fmla="val 15000"/>
              </a:avLst>
            </a:prstGeom>
            <a:blipFill rotWithShape="1">
              <a:blip r:embed="rId6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182523" y="214602"/>
              <a:ext cx="2750551" cy="1270001"/>
            </a:xfrm>
            <a:prstGeom prst="roundRect">
              <a:avLst>
                <a:gd name="adj" fmla="val 15000"/>
              </a:avLst>
            </a:prstGeom>
            <a:blipFill rotWithShape="1">
              <a:blip r:embed="rId6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264664" y="563852"/>
              <a:ext cx="2586268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Stock quotes</a:t>
              </a:r>
            </a:p>
          </p:txBody>
        </p:sp>
        <p:sp>
          <p:nvSpPr>
            <p:cNvPr id="359" name="Shape 359"/>
            <p:cNvSpPr/>
            <p:nvPr/>
          </p:nvSpPr>
          <p:spPr>
            <a:xfrm>
              <a:off x="180758" y="2249480"/>
              <a:ext cx="2389034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Commodity</a:t>
              </a:r>
            </a:p>
            <a:p>
              <a:pPr>
                <a:defRPr sz="31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prices</a:t>
              </a:r>
            </a:p>
          </p:txBody>
        </p:sp>
        <p:sp>
          <p:nvSpPr>
            <p:cNvPr id="360" name="Shape 360"/>
            <p:cNvSpPr/>
            <p:nvPr/>
          </p:nvSpPr>
          <p:spPr>
            <a:xfrm>
              <a:off x="807446" y="4170058"/>
              <a:ext cx="1770032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Weather</a:t>
              </a:r>
            </a:p>
            <a:p>
              <a:pPr>
                <a:defRPr sz="31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data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10073070" y="2263756"/>
              <a:ext cx="1754846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Current </a:t>
              </a:r>
            </a:p>
            <a:p>
              <a:pPr>
                <a:defRPr sz="31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events</a:t>
              </a:r>
            </a:p>
          </p:txBody>
        </p:sp>
        <p:sp>
          <p:nvSpPr>
            <p:cNvPr id="362" name="Shape 362"/>
            <p:cNvSpPr/>
            <p:nvPr/>
          </p:nvSpPr>
          <p:spPr>
            <a:xfrm>
              <a:off x="10215136" y="4413214"/>
              <a:ext cx="1470528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Sports</a:t>
              </a:r>
            </a:p>
            <a:p>
              <a:pPr>
                <a:defRPr sz="31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results</a:t>
              </a:r>
            </a:p>
          </p:txBody>
        </p:sp>
        <p:sp>
          <p:nvSpPr>
            <p:cNvPr id="363" name="Shape 363"/>
            <p:cNvSpPr/>
            <p:nvPr/>
          </p:nvSpPr>
          <p:spPr>
            <a:xfrm>
              <a:off x="9967055" y="114300"/>
              <a:ext cx="1966690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Webpage</a:t>
              </a:r>
            </a:p>
            <a:p>
              <a:pPr>
                <a:defRPr sz="31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contents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1" animBg="1" advAuto="0"/>
      <p:bldP spid="345" grpId="3" animBg="1" advAuto="0"/>
      <p:bldP spid="364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xfrm>
            <a:off x="805355" y="-217433"/>
            <a:ext cx="11099801" cy="2159001"/>
          </a:xfrm>
          <a:prstGeom prst="rect">
            <a:avLst/>
          </a:prstGeom>
        </p:spPr>
        <p:txBody>
          <a:bodyPr/>
          <a:lstStyle/>
          <a:p>
            <a:r>
              <a:t>#4: Authenticated Data</a:t>
            </a:r>
          </a:p>
        </p:txBody>
      </p:sp>
      <p:sp>
        <p:nvSpPr>
          <p:cNvPr id="369" name="Shape 369"/>
          <p:cNvSpPr>
            <a:spLocks noGrp="1"/>
          </p:cNvSpPr>
          <p:nvPr>
            <p:ph type="body" idx="1"/>
          </p:nvPr>
        </p:nvSpPr>
        <p:spPr>
          <a:xfrm>
            <a:off x="237796" y="1733550"/>
            <a:ext cx="12529208" cy="6286500"/>
          </a:xfrm>
          <a:prstGeom prst="rect">
            <a:avLst/>
          </a:prstGeom>
        </p:spPr>
        <p:txBody>
          <a:bodyPr/>
          <a:lstStyle/>
          <a:p>
            <a:pPr marL="691444" indent="-691444"/>
            <a:r>
              <a:rPr b="1">
                <a:latin typeface="Helvetica"/>
                <a:ea typeface="Helvetica"/>
                <a:cs typeface="Helvetica"/>
                <a:sym typeface="Helvetica"/>
              </a:rPr>
              <a:t>Challenge</a:t>
            </a:r>
            <a:r>
              <a:t>: Create robust ecosystem of trustworthy data feeds for blockchains.</a:t>
            </a:r>
          </a:p>
          <a:p>
            <a:pPr marL="691444" indent="-691444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What IC3 is aiming to do:</a:t>
            </a:r>
          </a:p>
          <a:p>
            <a:pPr marL="1037166" lvl="1" indent="-592666"/>
            <a:r>
              <a:t>Building high-trust data feeds (Town Crier, Virtual Notary)</a:t>
            </a:r>
          </a:p>
        </p:txBody>
      </p:sp>
      <p:grpSp>
        <p:nvGrpSpPr>
          <p:cNvPr id="393" name="Group 393"/>
          <p:cNvGrpSpPr/>
          <p:nvPr/>
        </p:nvGrpSpPr>
        <p:grpSpPr>
          <a:xfrm>
            <a:off x="3890264" y="7144431"/>
            <a:ext cx="4929982" cy="2322081"/>
            <a:chOff x="0" y="0"/>
            <a:chExt cx="4929981" cy="2322080"/>
          </a:xfrm>
        </p:grpSpPr>
        <p:grpSp>
          <p:nvGrpSpPr>
            <p:cNvPr id="373" name="Group 373"/>
            <p:cNvGrpSpPr/>
            <p:nvPr/>
          </p:nvGrpSpPr>
          <p:grpSpPr>
            <a:xfrm>
              <a:off x="1884862" y="325919"/>
              <a:ext cx="1171755" cy="1501658"/>
              <a:chOff x="0" y="0"/>
              <a:chExt cx="1171754" cy="1501657"/>
            </a:xfrm>
          </p:grpSpPr>
          <p:sp>
            <p:nvSpPr>
              <p:cNvPr id="370" name="Shape 370"/>
              <p:cNvSpPr/>
              <p:nvPr/>
            </p:nvSpPr>
            <p:spPr>
              <a:xfrm>
                <a:off x="0" y="97991"/>
                <a:ext cx="1106743" cy="1403667"/>
              </a:xfrm>
              <a:prstGeom prst="rect">
                <a:avLst/>
              </a:prstGeom>
              <a:solidFill>
                <a:schemeClr val="accent2"/>
              </a:solidFill>
              <a:ln w="38100" cap="flat">
                <a:solidFill>
                  <a:schemeClr val="accent2">
                    <a:hueOff val="-554920"/>
                    <a:satOff val="-21482"/>
                    <a:lumOff val="-6228"/>
                  </a:schemeClr>
                </a:solidFill>
                <a:prstDash val="solid"/>
                <a:miter lim="400000"/>
              </a:ln>
              <a:effectLst>
                <a:outerShdw blurRad="50800" dist="12700" rotWithShape="0">
                  <a:srgbClr val="000000"/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371" name="pasted-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70769" y="655167"/>
                <a:ext cx="814783" cy="7257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72" name="Shape 372"/>
              <p:cNvSpPr/>
              <p:nvPr/>
            </p:nvSpPr>
            <p:spPr>
              <a:xfrm>
                <a:off x="54650" y="0"/>
                <a:ext cx="1117105" cy="8021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1400" b="1"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r>
                  <a:t>Smart Contract</a:t>
                </a:r>
              </a:p>
            </p:txBody>
          </p:sp>
        </p:grpSp>
        <p:sp>
          <p:nvSpPr>
            <p:cNvPr id="374" name="Shape 374"/>
            <p:cNvSpPr/>
            <p:nvPr/>
          </p:nvSpPr>
          <p:spPr>
            <a:xfrm rot="918164">
              <a:off x="1246707" y="392486"/>
              <a:ext cx="641635" cy="43639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1188594" y="978778"/>
              <a:ext cx="641634" cy="43639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 rot="20561045">
              <a:off x="1247885" y="1564316"/>
              <a:ext cx="641634" cy="436390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 rot="20241929" flipH="1">
              <a:off x="3002393" y="388717"/>
              <a:ext cx="641635" cy="43639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 flipH="1">
              <a:off x="3015829" y="978778"/>
              <a:ext cx="641635" cy="43639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 rot="1064150" flipH="1">
              <a:off x="3005194" y="1568924"/>
              <a:ext cx="641635" cy="43639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3588754" y="976808"/>
              <a:ext cx="945129" cy="436391"/>
            </a:xfrm>
            <a:prstGeom prst="roundRect">
              <a:avLst>
                <a:gd name="adj" fmla="val 15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3588754" y="238224"/>
              <a:ext cx="945129" cy="436391"/>
            </a:xfrm>
            <a:prstGeom prst="roundRect">
              <a:avLst>
                <a:gd name="adj" fmla="val 15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88754" y="1715392"/>
              <a:ext cx="945129" cy="436391"/>
            </a:xfrm>
            <a:prstGeom prst="roundRect">
              <a:avLst>
                <a:gd name="adj" fmla="val 15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407597" y="1631840"/>
              <a:ext cx="945128" cy="436391"/>
            </a:xfrm>
            <a:prstGeom prst="roundRect">
              <a:avLst>
                <a:gd name="adj" fmla="val 15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298607" y="971903"/>
              <a:ext cx="945128" cy="436391"/>
            </a:xfrm>
            <a:prstGeom prst="roundRect">
              <a:avLst>
                <a:gd name="adj" fmla="val 15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361325" y="311965"/>
              <a:ext cx="945128" cy="436391"/>
            </a:xfrm>
            <a:prstGeom prst="roundRect">
              <a:avLst>
                <a:gd name="adj" fmla="val 15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01874" y="184924"/>
              <a:ext cx="1356574" cy="605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Stock quotes</a:t>
              </a:r>
            </a:p>
          </p:txBody>
        </p:sp>
        <p:sp>
          <p:nvSpPr>
            <p:cNvPr id="387" name="Shape 387"/>
            <p:cNvSpPr/>
            <p:nvPr/>
          </p:nvSpPr>
          <p:spPr>
            <a:xfrm>
              <a:off x="279557" y="978049"/>
              <a:ext cx="983228" cy="365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Commodity</a:t>
              </a:r>
            </a:p>
            <a:p>
              <a:pPr>
                <a:defRPr sz="14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prices</a:t>
              </a:r>
            </a:p>
          </p:txBody>
        </p:sp>
        <p:sp>
          <p:nvSpPr>
            <p:cNvPr id="388" name="Shape 388"/>
            <p:cNvSpPr/>
            <p:nvPr/>
          </p:nvSpPr>
          <p:spPr>
            <a:xfrm>
              <a:off x="388547" y="1645950"/>
              <a:ext cx="983228" cy="4081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Weather</a:t>
              </a:r>
            </a:p>
            <a:p>
              <a:pPr>
                <a:defRPr sz="14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data</a:t>
              </a:r>
            </a:p>
          </p:txBody>
        </p:sp>
        <p:sp>
          <p:nvSpPr>
            <p:cNvPr id="389" name="Shape 389"/>
            <p:cNvSpPr/>
            <p:nvPr/>
          </p:nvSpPr>
          <p:spPr>
            <a:xfrm>
              <a:off x="3415560" y="945767"/>
              <a:ext cx="1291518" cy="518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Current </a:t>
              </a:r>
            </a:p>
            <a:p>
              <a:pPr>
                <a:defRPr sz="14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events</a:t>
              </a:r>
            </a:p>
          </p:txBody>
        </p:sp>
        <p:sp>
          <p:nvSpPr>
            <p:cNvPr id="390" name="Shape 390"/>
            <p:cNvSpPr/>
            <p:nvPr/>
          </p:nvSpPr>
          <p:spPr>
            <a:xfrm>
              <a:off x="3569704" y="1758393"/>
              <a:ext cx="1171756" cy="35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Sports</a:t>
              </a:r>
            </a:p>
            <a:p>
              <a:pPr>
                <a:defRPr sz="14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results</a:t>
              </a:r>
            </a:p>
          </p:txBody>
        </p:sp>
        <p:sp>
          <p:nvSpPr>
            <p:cNvPr id="391" name="Shape 391"/>
            <p:cNvSpPr/>
            <p:nvPr/>
          </p:nvSpPr>
          <p:spPr>
            <a:xfrm>
              <a:off x="3619761" y="279960"/>
              <a:ext cx="883116" cy="357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4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Webpage</a:t>
              </a:r>
            </a:p>
            <a:p>
              <a:pPr>
                <a:defRPr sz="14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contents</a:t>
              </a:r>
            </a:p>
          </p:txBody>
        </p:sp>
        <p:sp>
          <p:nvSpPr>
            <p:cNvPr id="392" name="Shape 392"/>
            <p:cNvSpPr/>
            <p:nvPr/>
          </p:nvSpPr>
          <p:spPr>
            <a:xfrm>
              <a:off x="0" y="0"/>
              <a:ext cx="4929982" cy="232208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2" build="p" bldLvl="5" animBg="1" advAuto="0"/>
      <p:bldP spid="393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roup 400"/>
          <p:cNvGrpSpPr/>
          <p:nvPr/>
        </p:nvGrpSpPr>
        <p:grpSpPr>
          <a:xfrm>
            <a:off x="10218075" y="6174259"/>
            <a:ext cx="2770209" cy="3550152"/>
            <a:chOff x="0" y="0"/>
            <a:chExt cx="2770208" cy="3550151"/>
          </a:xfrm>
        </p:grpSpPr>
        <p:sp>
          <p:nvSpPr>
            <p:cNvPr id="397" name="Shape 397"/>
            <p:cNvSpPr/>
            <p:nvPr/>
          </p:nvSpPr>
          <p:spPr>
            <a:xfrm>
              <a:off x="0" y="231666"/>
              <a:ext cx="2616512" cy="3318486"/>
            </a:xfrm>
            <a:prstGeom prst="rect">
              <a:avLst/>
            </a:prstGeom>
            <a:solidFill>
              <a:schemeClr val="accent2"/>
            </a:solid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50800" dist="12700" rotWithShape="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98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40141" y="1548917"/>
              <a:ext cx="1926270" cy="17157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9" name="Shape 399"/>
            <p:cNvSpPr/>
            <p:nvPr/>
          </p:nvSpPr>
          <p:spPr>
            <a:xfrm>
              <a:off x="129202" y="0"/>
              <a:ext cx="2641007" cy="1896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4000" b="1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Smart Contract</a:t>
              </a:r>
            </a:p>
          </p:txBody>
        </p:sp>
      </p:grpSp>
      <p:pic>
        <p:nvPicPr>
          <p:cNvPr id="40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38" y="2348029"/>
            <a:ext cx="3548664" cy="5322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l="4455" r="6396"/>
          <a:stretch>
            <a:fillRect/>
          </a:stretch>
        </p:blipFill>
        <p:spPr>
          <a:xfrm>
            <a:off x="3584646" y="4170501"/>
            <a:ext cx="5275340" cy="3945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72853" y="2214209"/>
            <a:ext cx="3900856" cy="3945016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952500" y="40175"/>
            <a:ext cx="11099800" cy="2159001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Where there are autonomous agents</a:t>
            </a:r>
          </a:p>
        </p:txBody>
      </p:sp>
      <p:sp>
        <p:nvSpPr>
          <p:cNvPr id="405" name="Shape 405"/>
          <p:cNvSpPr/>
          <p:nvPr/>
        </p:nvSpPr>
        <p:spPr>
          <a:xfrm>
            <a:off x="108925" y="679057"/>
            <a:ext cx="1607624" cy="1270001"/>
          </a:xfrm>
          <a:prstGeom prst="roundRect">
            <a:avLst>
              <a:gd name="adj" fmla="val 15000"/>
            </a:avLst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325852" y="691757"/>
            <a:ext cx="117377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#5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2" animBg="1" advAuto="0"/>
      <p:bldP spid="402" grpId="3" animBg="1" advAuto="0"/>
      <p:bldP spid="403" grpId="4" animBg="1" advAuto="0"/>
      <p:bldP spid="404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4573" y="1966700"/>
            <a:ext cx="8858747" cy="75728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230696" y="-55211"/>
            <a:ext cx="10839319" cy="2101888"/>
          </a:xfrm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r>
              <a:t>Blockchains: The Promise</a:t>
            </a:r>
          </a:p>
        </p:txBody>
      </p:sp>
      <p:grpSp>
        <p:nvGrpSpPr>
          <p:cNvPr id="154" name="Group 154"/>
          <p:cNvGrpSpPr/>
          <p:nvPr/>
        </p:nvGrpSpPr>
        <p:grpSpPr>
          <a:xfrm>
            <a:off x="467461" y="1757245"/>
            <a:ext cx="10455055" cy="1853017"/>
            <a:chOff x="-37734" y="0"/>
            <a:chExt cx="10455054" cy="1853016"/>
          </a:xfrm>
        </p:grpSpPr>
        <p:grpSp>
          <p:nvGrpSpPr>
            <p:cNvPr id="152" name="Group 152"/>
            <p:cNvGrpSpPr/>
            <p:nvPr/>
          </p:nvGrpSpPr>
          <p:grpSpPr>
            <a:xfrm>
              <a:off x="-37735" y="35393"/>
              <a:ext cx="10455055" cy="1817624"/>
              <a:chOff x="0" y="0"/>
              <a:chExt cx="10455054" cy="1817622"/>
            </a:xfrm>
          </p:grpSpPr>
          <p:pic>
            <p:nvPicPr>
              <p:cNvPr id="151" name="Screen Shot 2016-05-10 at 8.12.20 PM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10201055" cy="148742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50" name="Picture 149"/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10455055" cy="1817623"/>
              </a:xfrm>
              <a:prstGeom prst="rect">
                <a:avLst/>
              </a:prstGeom>
              <a:effectLst/>
            </p:spPr>
          </p:pic>
        </p:grpSp>
        <p:pic>
          <p:nvPicPr>
            <p:cNvPr id="153" name="Screen Shot 2016-05-10 at 8.12.33 P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958377" cy="823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9" name="Group 159"/>
          <p:cNvGrpSpPr/>
          <p:nvPr/>
        </p:nvGrpSpPr>
        <p:grpSpPr>
          <a:xfrm>
            <a:off x="956293" y="3325744"/>
            <a:ext cx="9783367" cy="2279251"/>
            <a:chOff x="-101913" y="-88899"/>
            <a:chExt cx="9783365" cy="2279250"/>
          </a:xfrm>
        </p:grpSpPr>
        <p:pic>
          <p:nvPicPr>
            <p:cNvPr id="155" name="Picture 154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01914" y="-88900"/>
              <a:ext cx="9783367" cy="2279251"/>
            </a:xfrm>
            <a:prstGeom prst="rect">
              <a:avLst/>
            </a:prstGeom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</p:pic>
        <p:grpSp>
          <p:nvGrpSpPr>
            <p:cNvPr id="158" name="Group 158"/>
            <p:cNvGrpSpPr/>
            <p:nvPr/>
          </p:nvGrpSpPr>
          <p:grpSpPr>
            <a:xfrm>
              <a:off x="0" y="0"/>
              <a:ext cx="9529366" cy="1949051"/>
              <a:chOff x="0" y="0"/>
              <a:chExt cx="9529365" cy="1949050"/>
            </a:xfrm>
          </p:grpSpPr>
          <p:pic>
            <p:nvPicPr>
              <p:cNvPr id="156" name="Screen Shot 2016-05-10 at 8.15.37 PM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5862754" y="70343"/>
                <a:ext cx="3666612" cy="15598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7" name="Screen Shot 2016-05-10 at 8.15.13 PM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6286937" cy="19490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60" name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298997" y="3399"/>
            <a:ext cx="1703960" cy="44870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Group 165"/>
          <p:cNvGrpSpPr/>
          <p:nvPr/>
        </p:nvGrpSpPr>
        <p:grpSpPr>
          <a:xfrm>
            <a:off x="1225623" y="5429113"/>
            <a:ext cx="10477697" cy="2279251"/>
            <a:chOff x="-126999" y="-88899"/>
            <a:chExt cx="10477696" cy="2279250"/>
          </a:xfrm>
        </p:grpSpPr>
        <p:pic>
          <p:nvPicPr>
            <p:cNvPr id="161" name="Picture 160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27000" y="-88900"/>
              <a:ext cx="10477697" cy="2279251"/>
            </a:xfrm>
            <a:prstGeom prst="rect">
              <a:avLst/>
            </a:prstGeom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</p:pic>
        <p:grpSp>
          <p:nvGrpSpPr>
            <p:cNvPr id="164" name="Group 164"/>
            <p:cNvGrpSpPr/>
            <p:nvPr/>
          </p:nvGrpSpPr>
          <p:grpSpPr>
            <a:xfrm>
              <a:off x="121076" y="334969"/>
              <a:ext cx="10178478" cy="1431511"/>
              <a:chOff x="0" y="0"/>
              <a:chExt cx="10178476" cy="1431510"/>
            </a:xfrm>
          </p:grpSpPr>
          <p:pic>
            <p:nvPicPr>
              <p:cNvPr id="162" name="Screen Shot 2016-05-10 at 8.16.37 PM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6888223" y="571"/>
                <a:ext cx="3290254" cy="12676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3" name="Screen Shot 2016-05-10 at 8.17.50 PM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0" y="0"/>
                <a:ext cx="7062117" cy="14315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70" name="Group 170"/>
          <p:cNvGrpSpPr/>
          <p:nvPr/>
        </p:nvGrpSpPr>
        <p:grpSpPr>
          <a:xfrm>
            <a:off x="190893" y="7532482"/>
            <a:ext cx="12709402" cy="2101887"/>
            <a:chOff x="-40611" y="-88899"/>
            <a:chExt cx="12709400" cy="2101886"/>
          </a:xfrm>
        </p:grpSpPr>
        <p:pic>
          <p:nvPicPr>
            <p:cNvPr id="166" name="Picture 165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40612" y="-88900"/>
              <a:ext cx="12709402" cy="2101887"/>
            </a:xfrm>
            <a:prstGeom prst="rect">
              <a:avLst/>
            </a:prstGeom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</p:pic>
        <p:grpSp>
          <p:nvGrpSpPr>
            <p:cNvPr id="169" name="Group 169"/>
            <p:cNvGrpSpPr/>
            <p:nvPr/>
          </p:nvGrpSpPr>
          <p:grpSpPr>
            <a:xfrm>
              <a:off x="0" y="144543"/>
              <a:ext cx="12468767" cy="1457636"/>
              <a:chOff x="0" y="0"/>
              <a:chExt cx="12468766" cy="1457635"/>
            </a:xfrm>
          </p:grpSpPr>
          <p:pic>
            <p:nvPicPr>
              <p:cNvPr id="167" name="Screen Shot 2016-05-10 at 8.17.00 PM.pn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7366064" y="76037"/>
                <a:ext cx="5102703" cy="13815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8" name="Screen Shot 2016-05-10 at 8.16.54 PM.png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0" y="0"/>
                <a:ext cx="7372389" cy="14531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  <p:bldP spid="148" grpId="2" animBg="1" advAuto="0"/>
      <p:bldP spid="154" grpId="3" animBg="1" advAuto="0"/>
      <p:bldP spid="159" grpId="4" animBg="1" advAuto="0"/>
      <p:bldP spid="165" grpId="5" animBg="1" advAuto="0"/>
      <p:bldP spid="170" grpId="6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108925" y="679057"/>
            <a:ext cx="1607624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325852" y="691757"/>
            <a:ext cx="117377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#5</a:t>
            </a:r>
          </a:p>
        </p:txBody>
      </p:sp>
      <p:grpSp>
        <p:nvGrpSpPr>
          <p:cNvPr id="413" name="Group 413"/>
          <p:cNvGrpSpPr/>
          <p:nvPr/>
        </p:nvGrpSpPr>
        <p:grpSpPr>
          <a:xfrm>
            <a:off x="10218075" y="6174259"/>
            <a:ext cx="2770209" cy="3550152"/>
            <a:chOff x="0" y="0"/>
            <a:chExt cx="2770208" cy="3550151"/>
          </a:xfrm>
        </p:grpSpPr>
        <p:sp>
          <p:nvSpPr>
            <p:cNvPr id="410" name="Shape 410"/>
            <p:cNvSpPr/>
            <p:nvPr/>
          </p:nvSpPr>
          <p:spPr>
            <a:xfrm>
              <a:off x="0" y="231666"/>
              <a:ext cx="2616512" cy="3318486"/>
            </a:xfrm>
            <a:prstGeom prst="rect">
              <a:avLst/>
            </a:prstGeom>
            <a:solidFill>
              <a:schemeClr val="accent2"/>
            </a:solidFill>
            <a:ln w="381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>
              <a:outerShdw blurRad="50800" dist="12700" rotWithShape="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11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0141" y="1548917"/>
              <a:ext cx="1926270" cy="17157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2" name="Shape 412"/>
            <p:cNvSpPr/>
            <p:nvPr/>
          </p:nvSpPr>
          <p:spPr>
            <a:xfrm>
              <a:off x="129202" y="0"/>
              <a:ext cx="2641007" cy="1896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4000" b="1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Smart Contract</a:t>
              </a:r>
            </a:p>
          </p:txBody>
        </p:sp>
      </p:grpSp>
      <p:pic>
        <p:nvPicPr>
          <p:cNvPr id="41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038" y="2348029"/>
            <a:ext cx="3548664" cy="5322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l="4455" r="6396"/>
          <a:stretch>
            <a:fillRect/>
          </a:stretch>
        </p:blipFill>
        <p:spPr>
          <a:xfrm>
            <a:off x="3584646" y="4170501"/>
            <a:ext cx="5275340" cy="3945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72853" y="2214209"/>
            <a:ext cx="3900856" cy="3945016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hape 417"/>
          <p:cNvSpPr>
            <a:spLocks noGrp="1"/>
          </p:cNvSpPr>
          <p:nvPr>
            <p:ph type="title"/>
          </p:nvPr>
        </p:nvSpPr>
        <p:spPr>
          <a:xfrm>
            <a:off x="952500" y="40175"/>
            <a:ext cx="11099800" cy="2159001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Where there are autonomous agents</a:t>
            </a:r>
          </a:p>
        </p:txBody>
      </p:sp>
      <p:pic>
        <p:nvPicPr>
          <p:cNvPr id="418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4513" y="2129781"/>
            <a:ext cx="11895774" cy="6678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84519" y="5510004"/>
            <a:ext cx="3699759" cy="3286680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Shape 420"/>
          <p:cNvSpPr/>
          <p:nvPr/>
        </p:nvSpPr>
        <p:spPr>
          <a:xfrm>
            <a:off x="952500" y="8069996"/>
            <a:ext cx="11099800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14095">
              <a:defRPr sz="7040"/>
            </a:lvl1pPr>
          </a:lstStyle>
          <a:p>
            <a:r>
              <a:t>Little accidents will happen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1" animBg="1" advAuto="0"/>
      <p:bldP spid="418" grpId="2" animBg="1" advAuto="0"/>
      <p:bldP spid="419" grpId="3" animBg="1" advAuto="0"/>
      <p:bldP spid="420" grpId="4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r>
              <a:t>#5: Safety and Compliance</a:t>
            </a:r>
          </a:p>
        </p:txBody>
      </p:sp>
      <p:sp>
        <p:nvSpPr>
          <p:cNvPr id="423" name="Shape 423"/>
          <p:cNvSpPr>
            <a:spLocks noGrp="1"/>
          </p:cNvSpPr>
          <p:nvPr>
            <p:ph type="body" idx="1"/>
          </p:nvPr>
        </p:nvSpPr>
        <p:spPr>
          <a:xfrm>
            <a:off x="73552" y="2751562"/>
            <a:ext cx="12599591" cy="6286501"/>
          </a:xfrm>
          <a:prstGeom prst="rect">
            <a:avLst/>
          </a:prstGeom>
        </p:spPr>
        <p:txBody>
          <a:bodyPr/>
          <a:lstStyle/>
          <a:p>
            <a:pPr marL="629214" indent="-629214" defTabSz="531622">
              <a:spcBef>
                <a:spcPts val="900"/>
              </a:spcBef>
              <a:defRPr sz="5096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Challenge:</a:t>
            </a:r>
            <a:r>
              <a:t> Enable effective monitoring and targeted intervention in blockchains.</a:t>
            </a:r>
          </a:p>
          <a:p>
            <a:pPr marL="629214" indent="-629214" defTabSz="531622">
              <a:spcBef>
                <a:spcPts val="900"/>
              </a:spcBef>
              <a:defRPr sz="5096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What IC3 is aiming to do:</a:t>
            </a:r>
          </a:p>
          <a:p>
            <a:pPr marL="943821" lvl="1" indent="-539326" defTabSz="531622">
              <a:spcBef>
                <a:spcPts val="900"/>
              </a:spcBef>
              <a:defRPr sz="4368"/>
            </a:pPr>
            <a:r>
              <a:t>Studying traditional contract law and risks of crime in smart contracts</a:t>
            </a:r>
          </a:p>
          <a:p>
            <a:pPr marL="943821" lvl="1" indent="-539326" defTabSz="531622">
              <a:spcBef>
                <a:spcPts val="900"/>
              </a:spcBef>
              <a:defRPr sz="4368"/>
            </a:pPr>
            <a:r>
              <a:t>Problem-solving session on regulatory challenges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-18394" y="-4380"/>
            <a:ext cx="13041588" cy="9762360"/>
          </a:xfrm>
          <a:prstGeom prst="rect">
            <a:avLst/>
          </a:prstGeom>
          <a:blipFill>
            <a:blip r:embed="rId3">
              <a:alphaModFix amt="21866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6" name="Shape 426"/>
          <p:cNvSpPr>
            <a:spLocks noGrp="1"/>
          </p:cNvSpPr>
          <p:nvPr>
            <p:ph type="title"/>
          </p:nvPr>
        </p:nvSpPr>
        <p:spPr>
          <a:xfrm>
            <a:off x="732494" y="766832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Goal of Retreat</a:t>
            </a:r>
          </a:p>
        </p:txBody>
      </p:sp>
      <p:sp>
        <p:nvSpPr>
          <p:cNvPr id="427" name="Shape 427"/>
          <p:cNvSpPr>
            <a:spLocks noGrp="1"/>
          </p:cNvSpPr>
          <p:nvPr>
            <p:ph type="body" sz="half" idx="1"/>
          </p:nvPr>
        </p:nvSpPr>
        <p:spPr>
          <a:xfrm>
            <a:off x="299332" y="2317162"/>
            <a:ext cx="11966124" cy="21456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 defTabSz="490727">
              <a:spcBef>
                <a:spcPts val="0"/>
              </a:spcBef>
              <a:buSzTx/>
              <a:buNone/>
              <a:defRPr sz="6719" b="1" i="1">
                <a:solidFill>
                  <a:srgbClr val="942A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Determine IC3 agenda </a:t>
            </a:r>
          </a:p>
          <a:p>
            <a:pPr marL="0" indent="0" algn="ctr" defTabSz="490727">
              <a:spcBef>
                <a:spcPts val="0"/>
              </a:spcBef>
              <a:buSzTx/>
              <a:buNone/>
              <a:defRPr sz="6719" b="1" i="1">
                <a:solidFill>
                  <a:srgbClr val="942A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over the next few years</a:t>
            </a:r>
          </a:p>
        </p:txBody>
      </p:sp>
      <p:sp>
        <p:nvSpPr>
          <p:cNvPr id="428" name="Shape 428"/>
          <p:cNvSpPr/>
          <p:nvPr/>
        </p:nvSpPr>
        <p:spPr>
          <a:xfrm>
            <a:off x="519337" y="4544738"/>
            <a:ext cx="11966126" cy="5311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328929" indent="-328929" algn="l" defTabSz="432308">
              <a:spcBef>
                <a:spcPts val="700"/>
              </a:spcBef>
              <a:buSzPct val="75000"/>
              <a:buChar char="•"/>
              <a:defRPr sz="4144"/>
            </a:pPr>
            <a:r>
              <a:t>Grand challenges are important but broad</a:t>
            </a:r>
          </a:p>
          <a:p>
            <a:pPr marL="328929" indent="-328929" algn="l" defTabSz="432308">
              <a:spcBef>
                <a:spcPts val="700"/>
              </a:spcBef>
              <a:buSzPct val="75000"/>
              <a:buChar char="•"/>
              <a:defRPr sz="4144"/>
            </a:pPr>
            <a:r>
              <a:t>Let's understand problems of key interest to you.</a:t>
            </a:r>
          </a:p>
          <a:p>
            <a:pPr marL="657859" lvl="1" indent="-328929" algn="l" defTabSz="432308">
              <a:spcBef>
                <a:spcPts val="700"/>
              </a:spcBef>
              <a:buSzPct val="75000"/>
              <a:buChar char="•"/>
              <a:defRPr sz="3108"/>
            </a:pPr>
            <a:r>
              <a:t>Takeaway: research partnerships</a:t>
            </a:r>
          </a:p>
          <a:p>
            <a:pPr marL="328929" indent="-328929" algn="l" defTabSz="432308">
              <a:spcBef>
                <a:spcPts val="700"/>
              </a:spcBef>
              <a:buSzPct val="75000"/>
              <a:buChar char="•"/>
              <a:defRPr sz="4144"/>
            </a:pPr>
            <a:r>
              <a:t>Our first retreat, but we have basic NSF funding for multi-year period </a:t>
            </a:r>
          </a:p>
          <a:p>
            <a:pPr marL="328929" indent="-328929" algn="l" defTabSz="432308">
              <a:spcBef>
                <a:spcPts val="700"/>
              </a:spcBef>
              <a:buSzPct val="75000"/>
              <a:buChar char="•"/>
              <a:defRPr sz="4144"/>
            </a:pPr>
            <a:r>
              <a:t>Let's work together to </a:t>
            </a:r>
            <a:r>
              <a:rPr i="1"/>
              <a:t>advance the science and applications of blockchains</a:t>
            </a:r>
          </a:p>
        </p:txBody>
      </p:sp>
      <p:pic>
        <p:nvPicPr>
          <p:cNvPr id="429" name="Screen Shot 2016-05-10 at 8.41.49 PM.png"/>
          <p:cNvPicPr>
            <a:picLocks noChangeAspect="1"/>
          </p:cNvPicPr>
          <p:nvPr/>
        </p:nvPicPr>
        <p:blipFill>
          <a:blip r:embed="rId4">
            <a:extLst/>
          </a:blip>
          <a:srcRect r="90822"/>
          <a:stretch>
            <a:fillRect/>
          </a:stretch>
        </p:blipFill>
        <p:spPr>
          <a:xfrm>
            <a:off x="4774" y="-68417"/>
            <a:ext cx="2209414" cy="1198154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430" name="Screen Shot 2016-05-10 at 8.41.49 PM.png"/>
          <p:cNvPicPr>
            <a:picLocks noChangeAspect="1"/>
          </p:cNvPicPr>
          <p:nvPr/>
        </p:nvPicPr>
        <p:blipFill>
          <a:blip r:embed="rId4">
            <a:extLst/>
          </a:blip>
          <a:srcRect l="55146"/>
          <a:stretch>
            <a:fillRect/>
          </a:stretch>
        </p:blipFill>
        <p:spPr>
          <a:xfrm>
            <a:off x="2181662" y="-68417"/>
            <a:ext cx="10798693" cy="1198225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431" name="Picture 430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46914" y="767732"/>
            <a:ext cx="10468070" cy="1524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1" build="p" bldLvl="5" animBg="1" advAuto="0"/>
      <p:bldP spid="431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Reversing aging</a:t>
            </a:r>
          </a:p>
        </p:txBody>
      </p:sp>
      <p:pic>
        <p:nvPicPr>
          <p:cNvPr id="17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811" y="2523661"/>
            <a:ext cx="13178550" cy="6819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396" y="429078"/>
            <a:ext cx="1905001" cy="501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186523" y="444500"/>
            <a:ext cx="12631754" cy="2159000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r>
              <a:t>Bringing peace to Middle East</a:t>
            </a:r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10913" y="3837099"/>
            <a:ext cx="1905001" cy="501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2418" y="2802720"/>
            <a:ext cx="6179964" cy="668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09263" y="3510371"/>
            <a:ext cx="2908301" cy="73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186523" y="444500"/>
            <a:ext cx="12631754" cy="2159000"/>
          </a:xfrm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r>
              <a:t>Saving the Republican Party</a:t>
            </a:r>
          </a:p>
        </p:txBody>
      </p:sp>
      <p:pic>
        <p:nvPicPr>
          <p:cNvPr id="18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495" y="2583594"/>
            <a:ext cx="12021063" cy="6775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6366046" y="399605"/>
            <a:ext cx="2648687" cy="6946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61189" y="7705403"/>
            <a:ext cx="6258401" cy="17905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animBg="1" advAuto="0"/>
      <p:bldP spid="188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952500" y="-190214"/>
            <a:ext cx="11099800" cy="2159001"/>
          </a:xfrm>
          <a:prstGeom prst="rect">
            <a:avLst/>
          </a:prstGeom>
        </p:spPr>
        <p:txBody>
          <a:bodyPr/>
          <a:lstStyle/>
          <a:p>
            <a:r>
              <a:t>Real indices of promise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xfrm>
            <a:off x="274870" y="1743815"/>
            <a:ext cx="12455060" cy="1252526"/>
          </a:xfrm>
          <a:prstGeom prst="rect">
            <a:avLst/>
          </a:prstGeom>
        </p:spPr>
        <p:txBody>
          <a:bodyPr/>
          <a:lstStyle>
            <a:lvl1pPr marL="391159" indent="-391159" defTabSz="514095">
              <a:spcBef>
                <a:spcPts val="800"/>
              </a:spcBef>
              <a:defRPr sz="4928"/>
            </a:lvl1pPr>
          </a:lstStyle>
          <a:p>
            <a:r>
              <a:t>Incredible array of participants here today:</a:t>
            </a:r>
          </a:p>
        </p:txBody>
      </p:sp>
      <p:sp>
        <p:nvSpPr>
          <p:cNvPr id="194" name="Shape 194"/>
          <p:cNvSpPr/>
          <p:nvPr/>
        </p:nvSpPr>
        <p:spPr>
          <a:xfrm>
            <a:off x="274870" y="9214068"/>
            <a:ext cx="1245506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rPr baseline="31999"/>
              <a:t>1</a:t>
            </a:r>
            <a:r>
              <a:t>Source: Magister Advisors, http://magisteradvisors.com/blockchain-bitcoin-2016-a-survey-of-global-leaders/</a:t>
            </a:r>
          </a:p>
        </p:txBody>
      </p:sp>
      <p:sp>
        <p:nvSpPr>
          <p:cNvPr id="195" name="Shape 195"/>
          <p:cNvSpPr/>
          <p:nvPr/>
        </p:nvSpPr>
        <p:spPr>
          <a:xfrm>
            <a:off x="119125" y="6181032"/>
            <a:ext cx="12766549" cy="3926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386715" indent="-386715" algn="l" defTabSz="508254">
              <a:spcBef>
                <a:spcPts val="800"/>
              </a:spcBef>
              <a:buSzPct val="75000"/>
              <a:buChar char="•"/>
              <a:defRPr sz="4872"/>
            </a:pPr>
            <a:r>
              <a:t>Bitcoin market cap: circa $7 Billion </a:t>
            </a:r>
          </a:p>
          <a:p>
            <a:pPr marL="386715" indent="-386715" algn="l" defTabSz="508254">
              <a:spcBef>
                <a:spcPts val="800"/>
              </a:spcBef>
              <a:buSzPct val="75000"/>
              <a:buChar char="•"/>
              <a:defRPr sz="4872"/>
            </a:pPr>
            <a:r>
              <a:t>Blockchain VC funding to date: $1.1+ Billion</a:t>
            </a:r>
          </a:p>
          <a:p>
            <a:pPr marL="386715" indent="-386715" algn="l" defTabSz="508254">
              <a:spcBef>
                <a:spcPts val="800"/>
              </a:spcBef>
              <a:buSzPct val="75000"/>
              <a:buChar char="•"/>
              <a:defRPr sz="4872"/>
            </a:pPr>
            <a:r>
              <a:t>Projected bank investment in 2017:              $1 Billion</a:t>
            </a:r>
            <a:r>
              <a:rPr sz="4959" baseline="31999"/>
              <a:t>1</a:t>
            </a:r>
          </a:p>
        </p:txBody>
      </p:sp>
      <p:grpSp>
        <p:nvGrpSpPr>
          <p:cNvPr id="216" name="Group 216"/>
          <p:cNvGrpSpPr/>
          <p:nvPr/>
        </p:nvGrpSpPr>
        <p:grpSpPr>
          <a:xfrm>
            <a:off x="137550" y="2501685"/>
            <a:ext cx="12865372" cy="3552942"/>
            <a:chOff x="0" y="0"/>
            <a:chExt cx="12865370" cy="3552941"/>
          </a:xfrm>
        </p:grpSpPr>
        <p:grpSp>
          <p:nvGrpSpPr>
            <p:cNvPr id="213" name="Group 213"/>
            <p:cNvGrpSpPr/>
            <p:nvPr/>
          </p:nvGrpSpPr>
          <p:grpSpPr>
            <a:xfrm>
              <a:off x="0" y="0"/>
              <a:ext cx="12865371" cy="3163953"/>
              <a:chOff x="-58964" y="0"/>
              <a:chExt cx="12865370" cy="3163951"/>
            </a:xfrm>
          </p:grpSpPr>
          <p:grpSp>
            <p:nvGrpSpPr>
              <p:cNvPr id="211" name="Group 211"/>
              <p:cNvGrpSpPr/>
              <p:nvPr/>
            </p:nvGrpSpPr>
            <p:grpSpPr>
              <a:xfrm>
                <a:off x="-17504" y="0"/>
                <a:ext cx="12823911" cy="3113220"/>
                <a:chOff x="-127000" y="0"/>
                <a:chExt cx="12823909" cy="3113219"/>
              </a:xfrm>
            </p:grpSpPr>
            <p:pic>
              <p:nvPicPr>
                <p:cNvPr id="196" name="pasted-image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127000" y="146193"/>
                  <a:ext cx="2032000" cy="8128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97" name="pasted-image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/>
                <a:stretch>
                  <a:fillRect/>
                </a:stretch>
              </p:blipFill>
              <p:spPr>
                <a:xfrm>
                  <a:off x="2379174" y="50943"/>
                  <a:ext cx="1524001" cy="10033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98" name="pasted-image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4175244" y="324781"/>
                  <a:ext cx="1385351" cy="138535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99" name="pasted-image.jp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5604328" y="217403"/>
                  <a:ext cx="1252527" cy="125252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00" name="pasted-image.pn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7273710" y="278983"/>
                  <a:ext cx="1433287" cy="10033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01" name="pasted-image.jpg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1961059" y="1216788"/>
                  <a:ext cx="1853106" cy="104121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02" name="pasted-image.png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-1" y="1178593"/>
                  <a:ext cx="1778001" cy="11176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03" name="pasted-image.png"/>
                <p:cNvPicPr>
                  <a:picLocks noChangeAspect="1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5484021" y="2340003"/>
                  <a:ext cx="3162522" cy="77321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04" name="pasted-image.pn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5207014" y="1731908"/>
                  <a:ext cx="2984501" cy="4699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05" name="pasted-image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9123851" y="171593"/>
                  <a:ext cx="2032001" cy="7620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06" name="pasted-image.png"/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0152719" y="2340003"/>
                  <a:ext cx="2418778" cy="77321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07" name="pasted-image.png"/>
                <p:cNvPicPr>
                  <a:picLocks noChangeAspect="1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8329672" y="1173461"/>
                  <a:ext cx="4367238" cy="73318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08" name="pasted-image.png"/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8579706" y="1949700"/>
                  <a:ext cx="2197101" cy="4572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09" name="pasted-image.jpg"/>
                <p:cNvPicPr>
                  <a:picLocks noChangeAspect="1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11340622" y="0"/>
                  <a:ext cx="1105188" cy="110518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10" name="pasted-image.jpg"/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tretch>
                  <a:fillRect/>
                </a:stretch>
              </p:blipFill>
              <p:spPr>
                <a:xfrm>
                  <a:off x="3994704" y="1727739"/>
                  <a:ext cx="901122" cy="90112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212" name="pasted-image.png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58965" y="2298298"/>
                <a:ext cx="3022574" cy="8656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14" name="pasted-image.png"/>
            <p:cNvPicPr>
              <a:picLocks noChangeAspect="1"/>
            </p:cNvPicPr>
            <p:nvPr/>
          </p:nvPicPr>
          <p:blipFill>
            <a:blip r:embed="rId19">
              <a:extLst/>
            </a:blip>
            <a:srcRect/>
            <a:stretch>
              <a:fillRect/>
            </a:stretch>
          </p:blipFill>
          <p:spPr>
            <a:xfrm>
              <a:off x="3153919" y="2754581"/>
              <a:ext cx="2252809" cy="670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pasted-image.png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190666" y="2949888"/>
              <a:ext cx="2323066" cy="6030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build="p" bldLvl="5" animBg="1" advAuto="0"/>
      <p:bldP spid="194" grpId="4" animBg="1" advAuto="0"/>
      <p:bldP spid="195" grpId="3" build="p" bldLvl="5" animBg="1" advAuto="0"/>
      <p:bldP spid="216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-1150937" y="163024"/>
            <a:ext cx="11539167" cy="1812135"/>
          </a:xfrm>
          <a:prstGeom prst="rect">
            <a:avLst/>
          </a:prstGeom>
        </p:spPr>
        <p:txBody>
          <a:bodyPr/>
          <a:lstStyle>
            <a:lvl1pPr defTabSz="408940">
              <a:defRPr sz="5600"/>
            </a:lvl1pPr>
          </a:lstStyle>
          <a:p>
            <a:r>
              <a:t>But the community of core innovators is fracturing…                 </a:t>
            </a:r>
          </a:p>
        </p:txBody>
      </p:sp>
      <p:grpSp>
        <p:nvGrpSpPr>
          <p:cNvPr id="226" name="Group 226"/>
          <p:cNvGrpSpPr/>
          <p:nvPr/>
        </p:nvGrpSpPr>
        <p:grpSpPr>
          <a:xfrm>
            <a:off x="-18315" y="3253620"/>
            <a:ext cx="12913013" cy="6526012"/>
            <a:chOff x="0" y="0"/>
            <a:chExt cx="12913012" cy="6526010"/>
          </a:xfrm>
        </p:grpSpPr>
        <p:pic>
          <p:nvPicPr>
            <p:cNvPr id="221" name="pasted-image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567559" y="2235515"/>
              <a:ext cx="4345454" cy="41797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pasted-image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319681"/>
              <a:ext cx="8372753" cy="52063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5" name="Group 225"/>
            <p:cNvGrpSpPr/>
            <p:nvPr/>
          </p:nvGrpSpPr>
          <p:grpSpPr>
            <a:xfrm>
              <a:off x="4478022" y="0"/>
              <a:ext cx="4886319" cy="2992815"/>
              <a:chOff x="0" y="0"/>
              <a:chExt cx="4886318" cy="2992814"/>
            </a:xfrm>
          </p:grpSpPr>
          <p:sp>
            <p:nvSpPr>
              <p:cNvPr id="223" name="Shape 223"/>
              <p:cNvSpPr/>
              <p:nvPr/>
            </p:nvSpPr>
            <p:spPr>
              <a:xfrm>
                <a:off x="0" y="0"/>
                <a:ext cx="4886319" cy="2992815"/>
              </a:xfrm>
              <a:prstGeom prst="wedgeEllipseCallout">
                <a:avLst>
                  <a:gd name="adj1" fmla="val -76613"/>
                  <a:gd name="adj2" fmla="val 76731"/>
                </a:avLst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189219" y="543679"/>
                <a:ext cx="4551077" cy="2159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4500" b="1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One megabyte blocks or two, Dear?</a:t>
                </a:r>
              </a:p>
            </p:txBody>
          </p:sp>
        </p:grpSp>
      </p:grpSp>
      <p:sp>
        <p:nvSpPr>
          <p:cNvPr id="227" name="Shape 227"/>
          <p:cNvSpPr/>
          <p:nvPr/>
        </p:nvSpPr>
        <p:spPr>
          <a:xfrm>
            <a:off x="4178098" y="1882107"/>
            <a:ext cx="9109742" cy="958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defTabSz="420624">
              <a:defRPr sz="5760"/>
            </a:lvl1pPr>
          </a:lstStyle>
          <a:p>
            <a:r>
              <a:t>… often over trifles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2" animBg="1" advAuto="0"/>
      <p:bldP spid="227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97996" y="-2305583"/>
            <a:ext cx="18771753" cy="12230083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269779" y="444500"/>
            <a:ext cx="12591576" cy="2391707"/>
          </a:xfrm>
          <a:prstGeom prst="rect">
            <a:avLst/>
          </a:prstGeom>
        </p:spPr>
        <p:txBody>
          <a:bodyPr/>
          <a:lstStyle/>
          <a:p>
            <a:pPr defTabSz="397256">
              <a:defRPr sz="5440" b="1">
                <a:latin typeface="Helvetica"/>
                <a:ea typeface="Helvetica"/>
                <a:cs typeface="Helvetica"/>
                <a:sym typeface="Helvetica"/>
              </a:defRPr>
            </a:pPr>
            <a:r>
              <a:t>In the Beginning, There Was The Coin</a:t>
            </a:r>
          </a:p>
          <a:p>
            <a:pPr defTabSz="397256">
              <a:defRPr sz="5440" b="1">
                <a:latin typeface="Helvetica"/>
                <a:ea typeface="Helvetica"/>
                <a:cs typeface="Helvetica"/>
                <a:sym typeface="Helvetica"/>
              </a:defRPr>
            </a:pPr>
            <a:r>
              <a:t>The Year 1 A.B. (a.k.a. 2008)</a:t>
            </a:r>
          </a:p>
        </p:txBody>
      </p:sp>
      <p:pic>
        <p:nvPicPr>
          <p:cNvPr id="233" name="pasted-image.jpg"/>
          <p:cNvPicPr>
            <a:picLocks noChangeAspect="1"/>
          </p:cNvPicPr>
          <p:nvPr/>
        </p:nvPicPr>
        <p:blipFill>
          <a:blip r:embed="rId4">
            <a:extLst/>
          </a:blip>
          <a:srcRect l="154" t="119" r="145" b="181"/>
          <a:stretch>
            <a:fillRect/>
          </a:stretch>
        </p:blipFill>
        <p:spPr>
          <a:xfrm>
            <a:off x="5395470" y="3018249"/>
            <a:ext cx="6200379" cy="6200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9" y="0"/>
                </a:moveTo>
                <a:cubicBezTo>
                  <a:pt x="10421" y="13"/>
                  <a:pt x="10214" y="31"/>
                  <a:pt x="10192" y="58"/>
                </a:cubicBezTo>
                <a:cubicBezTo>
                  <a:pt x="10154" y="104"/>
                  <a:pt x="10018" y="138"/>
                  <a:pt x="9890" y="134"/>
                </a:cubicBezTo>
                <a:cubicBezTo>
                  <a:pt x="9761" y="130"/>
                  <a:pt x="9642" y="148"/>
                  <a:pt x="9626" y="174"/>
                </a:cubicBezTo>
                <a:cubicBezTo>
                  <a:pt x="9609" y="201"/>
                  <a:pt x="9479" y="211"/>
                  <a:pt x="9338" y="198"/>
                </a:cubicBezTo>
                <a:cubicBezTo>
                  <a:pt x="9196" y="184"/>
                  <a:pt x="9064" y="200"/>
                  <a:pt x="9043" y="234"/>
                </a:cubicBezTo>
                <a:cubicBezTo>
                  <a:pt x="9023" y="267"/>
                  <a:pt x="8965" y="279"/>
                  <a:pt x="8916" y="260"/>
                </a:cubicBezTo>
                <a:cubicBezTo>
                  <a:pt x="8867" y="241"/>
                  <a:pt x="8811" y="254"/>
                  <a:pt x="8789" y="289"/>
                </a:cubicBezTo>
                <a:cubicBezTo>
                  <a:pt x="8767" y="324"/>
                  <a:pt x="8695" y="338"/>
                  <a:pt x="8627" y="321"/>
                </a:cubicBezTo>
                <a:cubicBezTo>
                  <a:pt x="8560" y="303"/>
                  <a:pt x="8486" y="319"/>
                  <a:pt x="8463" y="357"/>
                </a:cubicBezTo>
                <a:cubicBezTo>
                  <a:pt x="8440" y="394"/>
                  <a:pt x="8380" y="409"/>
                  <a:pt x="8331" y="390"/>
                </a:cubicBezTo>
                <a:cubicBezTo>
                  <a:pt x="8282" y="371"/>
                  <a:pt x="8224" y="385"/>
                  <a:pt x="8201" y="422"/>
                </a:cubicBezTo>
                <a:cubicBezTo>
                  <a:pt x="8179" y="458"/>
                  <a:pt x="8120" y="474"/>
                  <a:pt x="8071" y="455"/>
                </a:cubicBezTo>
                <a:cubicBezTo>
                  <a:pt x="8023" y="436"/>
                  <a:pt x="7964" y="451"/>
                  <a:pt x="7942" y="488"/>
                </a:cubicBezTo>
                <a:cubicBezTo>
                  <a:pt x="7919" y="525"/>
                  <a:pt x="7859" y="539"/>
                  <a:pt x="7810" y="520"/>
                </a:cubicBezTo>
                <a:cubicBezTo>
                  <a:pt x="7761" y="501"/>
                  <a:pt x="7703" y="517"/>
                  <a:pt x="7679" y="556"/>
                </a:cubicBezTo>
                <a:cubicBezTo>
                  <a:pt x="7655" y="595"/>
                  <a:pt x="7609" y="611"/>
                  <a:pt x="7578" y="592"/>
                </a:cubicBezTo>
                <a:cubicBezTo>
                  <a:pt x="7547" y="573"/>
                  <a:pt x="7414" y="617"/>
                  <a:pt x="7282" y="691"/>
                </a:cubicBezTo>
                <a:cubicBezTo>
                  <a:pt x="7150" y="765"/>
                  <a:pt x="7028" y="812"/>
                  <a:pt x="7011" y="795"/>
                </a:cubicBezTo>
                <a:cubicBezTo>
                  <a:pt x="6994" y="778"/>
                  <a:pt x="6879" y="821"/>
                  <a:pt x="6755" y="890"/>
                </a:cubicBezTo>
                <a:cubicBezTo>
                  <a:pt x="6631" y="960"/>
                  <a:pt x="6504" y="1003"/>
                  <a:pt x="6475" y="984"/>
                </a:cubicBezTo>
                <a:cubicBezTo>
                  <a:pt x="6445" y="966"/>
                  <a:pt x="6404" y="994"/>
                  <a:pt x="6383" y="1047"/>
                </a:cubicBezTo>
                <a:cubicBezTo>
                  <a:pt x="6363" y="1099"/>
                  <a:pt x="6305" y="1127"/>
                  <a:pt x="6255" y="1107"/>
                </a:cubicBezTo>
                <a:cubicBezTo>
                  <a:pt x="6204" y="1088"/>
                  <a:pt x="6147" y="1117"/>
                  <a:pt x="6126" y="1172"/>
                </a:cubicBezTo>
                <a:cubicBezTo>
                  <a:pt x="6105" y="1228"/>
                  <a:pt x="6045" y="1258"/>
                  <a:pt x="5995" y="1239"/>
                </a:cubicBezTo>
                <a:cubicBezTo>
                  <a:pt x="5944" y="1219"/>
                  <a:pt x="5886" y="1247"/>
                  <a:pt x="5865" y="1302"/>
                </a:cubicBezTo>
                <a:cubicBezTo>
                  <a:pt x="5844" y="1358"/>
                  <a:pt x="5785" y="1388"/>
                  <a:pt x="5735" y="1369"/>
                </a:cubicBezTo>
                <a:cubicBezTo>
                  <a:pt x="5685" y="1349"/>
                  <a:pt x="5626" y="1379"/>
                  <a:pt x="5605" y="1434"/>
                </a:cubicBezTo>
                <a:cubicBezTo>
                  <a:pt x="5584" y="1489"/>
                  <a:pt x="5525" y="1518"/>
                  <a:pt x="5475" y="1499"/>
                </a:cubicBezTo>
                <a:cubicBezTo>
                  <a:pt x="5425" y="1479"/>
                  <a:pt x="5365" y="1510"/>
                  <a:pt x="5342" y="1568"/>
                </a:cubicBezTo>
                <a:cubicBezTo>
                  <a:pt x="5320" y="1626"/>
                  <a:pt x="5273" y="1655"/>
                  <a:pt x="5237" y="1633"/>
                </a:cubicBezTo>
                <a:cubicBezTo>
                  <a:pt x="5201" y="1611"/>
                  <a:pt x="5171" y="1623"/>
                  <a:pt x="5171" y="1659"/>
                </a:cubicBezTo>
                <a:cubicBezTo>
                  <a:pt x="5171" y="1695"/>
                  <a:pt x="5062" y="1777"/>
                  <a:pt x="4928" y="1840"/>
                </a:cubicBezTo>
                <a:cubicBezTo>
                  <a:pt x="4793" y="1904"/>
                  <a:pt x="4603" y="2043"/>
                  <a:pt x="4504" y="2150"/>
                </a:cubicBezTo>
                <a:cubicBezTo>
                  <a:pt x="4406" y="2257"/>
                  <a:pt x="4324" y="2317"/>
                  <a:pt x="4323" y="2283"/>
                </a:cubicBezTo>
                <a:cubicBezTo>
                  <a:pt x="4322" y="2248"/>
                  <a:pt x="4292" y="2270"/>
                  <a:pt x="4256" y="2332"/>
                </a:cubicBezTo>
                <a:cubicBezTo>
                  <a:pt x="4219" y="2395"/>
                  <a:pt x="4147" y="2447"/>
                  <a:pt x="4095" y="2447"/>
                </a:cubicBezTo>
                <a:cubicBezTo>
                  <a:pt x="4043" y="2447"/>
                  <a:pt x="4000" y="2474"/>
                  <a:pt x="4000" y="2508"/>
                </a:cubicBezTo>
                <a:cubicBezTo>
                  <a:pt x="4000" y="2542"/>
                  <a:pt x="3914" y="2620"/>
                  <a:pt x="3809" y="2682"/>
                </a:cubicBezTo>
                <a:cubicBezTo>
                  <a:pt x="3704" y="2744"/>
                  <a:pt x="3604" y="2851"/>
                  <a:pt x="3586" y="2920"/>
                </a:cubicBezTo>
                <a:cubicBezTo>
                  <a:pt x="3568" y="2989"/>
                  <a:pt x="3526" y="3028"/>
                  <a:pt x="3492" y="3007"/>
                </a:cubicBezTo>
                <a:cubicBezTo>
                  <a:pt x="3438" y="2974"/>
                  <a:pt x="3335" y="3067"/>
                  <a:pt x="2879" y="3560"/>
                </a:cubicBezTo>
                <a:cubicBezTo>
                  <a:pt x="2816" y="3628"/>
                  <a:pt x="2785" y="3682"/>
                  <a:pt x="2811" y="3682"/>
                </a:cubicBezTo>
                <a:cubicBezTo>
                  <a:pt x="2837" y="3682"/>
                  <a:pt x="2763" y="3769"/>
                  <a:pt x="2648" y="3874"/>
                </a:cubicBezTo>
                <a:cubicBezTo>
                  <a:pt x="2532" y="3979"/>
                  <a:pt x="2439" y="4095"/>
                  <a:pt x="2439" y="4131"/>
                </a:cubicBezTo>
                <a:cubicBezTo>
                  <a:pt x="2439" y="4167"/>
                  <a:pt x="2402" y="4220"/>
                  <a:pt x="2356" y="4249"/>
                </a:cubicBezTo>
                <a:cubicBezTo>
                  <a:pt x="2243" y="4319"/>
                  <a:pt x="1788" y="4951"/>
                  <a:pt x="1788" y="5038"/>
                </a:cubicBezTo>
                <a:cubicBezTo>
                  <a:pt x="1788" y="5076"/>
                  <a:pt x="1737" y="5137"/>
                  <a:pt x="1674" y="5174"/>
                </a:cubicBezTo>
                <a:cubicBezTo>
                  <a:pt x="1612" y="5210"/>
                  <a:pt x="1583" y="5242"/>
                  <a:pt x="1612" y="5243"/>
                </a:cubicBezTo>
                <a:cubicBezTo>
                  <a:pt x="1641" y="5244"/>
                  <a:pt x="1595" y="5339"/>
                  <a:pt x="1510" y="5456"/>
                </a:cubicBezTo>
                <a:cubicBezTo>
                  <a:pt x="1348" y="5677"/>
                  <a:pt x="982" y="6399"/>
                  <a:pt x="976" y="6512"/>
                </a:cubicBezTo>
                <a:cubicBezTo>
                  <a:pt x="974" y="6548"/>
                  <a:pt x="907" y="6714"/>
                  <a:pt x="827" y="6882"/>
                </a:cubicBezTo>
                <a:cubicBezTo>
                  <a:pt x="747" y="7050"/>
                  <a:pt x="682" y="7233"/>
                  <a:pt x="682" y="7286"/>
                </a:cubicBezTo>
                <a:cubicBezTo>
                  <a:pt x="682" y="7340"/>
                  <a:pt x="651" y="7402"/>
                  <a:pt x="612" y="7426"/>
                </a:cubicBezTo>
                <a:cubicBezTo>
                  <a:pt x="574" y="7449"/>
                  <a:pt x="558" y="7507"/>
                  <a:pt x="575" y="7553"/>
                </a:cubicBezTo>
                <a:cubicBezTo>
                  <a:pt x="593" y="7599"/>
                  <a:pt x="582" y="7660"/>
                  <a:pt x="552" y="7691"/>
                </a:cubicBezTo>
                <a:cubicBezTo>
                  <a:pt x="476" y="7770"/>
                  <a:pt x="218" y="8886"/>
                  <a:pt x="260" y="8954"/>
                </a:cubicBezTo>
                <a:cubicBezTo>
                  <a:pt x="279" y="8984"/>
                  <a:pt x="266" y="9027"/>
                  <a:pt x="232" y="9048"/>
                </a:cubicBezTo>
                <a:cubicBezTo>
                  <a:pt x="198" y="9069"/>
                  <a:pt x="172" y="9136"/>
                  <a:pt x="174" y="9198"/>
                </a:cubicBezTo>
                <a:cubicBezTo>
                  <a:pt x="183" y="9475"/>
                  <a:pt x="85" y="10161"/>
                  <a:pt x="29" y="10217"/>
                </a:cubicBezTo>
                <a:cubicBezTo>
                  <a:pt x="18" y="10228"/>
                  <a:pt x="8" y="10460"/>
                  <a:pt x="0" y="10803"/>
                </a:cubicBezTo>
                <a:cubicBezTo>
                  <a:pt x="11" y="11155"/>
                  <a:pt x="23" y="11390"/>
                  <a:pt x="40" y="11408"/>
                </a:cubicBezTo>
                <a:cubicBezTo>
                  <a:pt x="103" y="11470"/>
                  <a:pt x="174" y="12014"/>
                  <a:pt x="171" y="12416"/>
                </a:cubicBezTo>
                <a:cubicBezTo>
                  <a:pt x="171" y="12477"/>
                  <a:pt x="198" y="12545"/>
                  <a:pt x="232" y="12566"/>
                </a:cubicBezTo>
                <a:cubicBezTo>
                  <a:pt x="266" y="12587"/>
                  <a:pt x="277" y="12632"/>
                  <a:pt x="257" y="12664"/>
                </a:cubicBezTo>
                <a:cubicBezTo>
                  <a:pt x="223" y="12719"/>
                  <a:pt x="312" y="13153"/>
                  <a:pt x="402" y="13376"/>
                </a:cubicBezTo>
                <a:cubicBezTo>
                  <a:pt x="424" y="13430"/>
                  <a:pt x="437" y="13509"/>
                  <a:pt x="430" y="13551"/>
                </a:cubicBezTo>
                <a:cubicBezTo>
                  <a:pt x="423" y="13593"/>
                  <a:pt x="447" y="13645"/>
                  <a:pt x="483" y="13667"/>
                </a:cubicBezTo>
                <a:cubicBezTo>
                  <a:pt x="518" y="13689"/>
                  <a:pt x="530" y="13746"/>
                  <a:pt x="512" y="13795"/>
                </a:cubicBezTo>
                <a:cubicBezTo>
                  <a:pt x="493" y="13844"/>
                  <a:pt x="508" y="13903"/>
                  <a:pt x="545" y="13925"/>
                </a:cubicBezTo>
                <a:cubicBezTo>
                  <a:pt x="581" y="13948"/>
                  <a:pt x="595" y="14006"/>
                  <a:pt x="577" y="14055"/>
                </a:cubicBezTo>
                <a:cubicBezTo>
                  <a:pt x="558" y="14104"/>
                  <a:pt x="574" y="14163"/>
                  <a:pt x="612" y="14187"/>
                </a:cubicBezTo>
                <a:cubicBezTo>
                  <a:pt x="651" y="14210"/>
                  <a:pt x="682" y="14274"/>
                  <a:pt x="682" y="14328"/>
                </a:cubicBezTo>
                <a:cubicBezTo>
                  <a:pt x="682" y="14381"/>
                  <a:pt x="747" y="14562"/>
                  <a:pt x="827" y="14730"/>
                </a:cubicBezTo>
                <a:cubicBezTo>
                  <a:pt x="907" y="14898"/>
                  <a:pt x="974" y="15065"/>
                  <a:pt x="976" y="15101"/>
                </a:cubicBezTo>
                <a:cubicBezTo>
                  <a:pt x="983" y="15225"/>
                  <a:pt x="1359" y="15947"/>
                  <a:pt x="1445" y="15999"/>
                </a:cubicBezTo>
                <a:cubicBezTo>
                  <a:pt x="1492" y="16028"/>
                  <a:pt x="1516" y="16076"/>
                  <a:pt x="1497" y="16106"/>
                </a:cubicBezTo>
                <a:cubicBezTo>
                  <a:pt x="1479" y="16135"/>
                  <a:pt x="1508" y="16196"/>
                  <a:pt x="1561" y="16240"/>
                </a:cubicBezTo>
                <a:cubicBezTo>
                  <a:pt x="1614" y="16284"/>
                  <a:pt x="1642" y="16342"/>
                  <a:pt x="1625" y="16370"/>
                </a:cubicBezTo>
                <a:cubicBezTo>
                  <a:pt x="1607" y="16398"/>
                  <a:pt x="1637" y="16438"/>
                  <a:pt x="1691" y="16458"/>
                </a:cubicBezTo>
                <a:cubicBezTo>
                  <a:pt x="1744" y="16479"/>
                  <a:pt x="1788" y="16529"/>
                  <a:pt x="1788" y="16570"/>
                </a:cubicBezTo>
                <a:cubicBezTo>
                  <a:pt x="1788" y="16811"/>
                  <a:pt x="3020" y="18256"/>
                  <a:pt x="3805" y="18934"/>
                </a:cubicBezTo>
                <a:cubicBezTo>
                  <a:pt x="4164" y="19245"/>
                  <a:pt x="4945" y="19818"/>
                  <a:pt x="5009" y="19818"/>
                </a:cubicBezTo>
                <a:cubicBezTo>
                  <a:pt x="5035" y="19818"/>
                  <a:pt x="5192" y="19915"/>
                  <a:pt x="5357" y="20034"/>
                </a:cubicBezTo>
                <a:cubicBezTo>
                  <a:pt x="5661" y="20251"/>
                  <a:pt x="6333" y="20599"/>
                  <a:pt x="6451" y="20599"/>
                </a:cubicBezTo>
                <a:cubicBezTo>
                  <a:pt x="6486" y="20599"/>
                  <a:pt x="6659" y="20671"/>
                  <a:pt x="6835" y="20761"/>
                </a:cubicBezTo>
                <a:cubicBezTo>
                  <a:pt x="7011" y="20850"/>
                  <a:pt x="7205" y="20924"/>
                  <a:pt x="7265" y="20924"/>
                </a:cubicBezTo>
                <a:cubicBezTo>
                  <a:pt x="7326" y="20924"/>
                  <a:pt x="7394" y="20954"/>
                  <a:pt x="7416" y="20990"/>
                </a:cubicBezTo>
                <a:cubicBezTo>
                  <a:pt x="7439" y="21027"/>
                  <a:pt x="7486" y="21038"/>
                  <a:pt x="7521" y="21017"/>
                </a:cubicBezTo>
                <a:cubicBezTo>
                  <a:pt x="7556" y="20995"/>
                  <a:pt x="7624" y="21010"/>
                  <a:pt x="7672" y="21050"/>
                </a:cubicBezTo>
                <a:cubicBezTo>
                  <a:pt x="7720" y="21090"/>
                  <a:pt x="7785" y="21118"/>
                  <a:pt x="7816" y="21111"/>
                </a:cubicBezTo>
                <a:cubicBezTo>
                  <a:pt x="7846" y="21104"/>
                  <a:pt x="7915" y="21116"/>
                  <a:pt x="7969" y="21138"/>
                </a:cubicBezTo>
                <a:cubicBezTo>
                  <a:pt x="8116" y="21199"/>
                  <a:pt x="8867" y="21382"/>
                  <a:pt x="8926" y="21372"/>
                </a:cubicBezTo>
                <a:cubicBezTo>
                  <a:pt x="8954" y="21367"/>
                  <a:pt x="8992" y="21369"/>
                  <a:pt x="9010" y="21376"/>
                </a:cubicBezTo>
                <a:cubicBezTo>
                  <a:pt x="9071" y="21400"/>
                  <a:pt x="9365" y="21434"/>
                  <a:pt x="9885" y="21473"/>
                </a:cubicBezTo>
                <a:cubicBezTo>
                  <a:pt x="10170" y="21494"/>
                  <a:pt x="10434" y="21540"/>
                  <a:pt x="10469" y="21575"/>
                </a:cubicBezTo>
                <a:cubicBezTo>
                  <a:pt x="10478" y="21584"/>
                  <a:pt x="10600" y="21593"/>
                  <a:pt x="10801" y="21600"/>
                </a:cubicBezTo>
                <a:cubicBezTo>
                  <a:pt x="10999" y="21593"/>
                  <a:pt x="11121" y="21584"/>
                  <a:pt x="11130" y="21575"/>
                </a:cubicBezTo>
                <a:cubicBezTo>
                  <a:pt x="11165" y="21540"/>
                  <a:pt x="11427" y="21494"/>
                  <a:pt x="11712" y="21473"/>
                </a:cubicBezTo>
                <a:cubicBezTo>
                  <a:pt x="12233" y="21434"/>
                  <a:pt x="12528" y="21400"/>
                  <a:pt x="12588" y="21376"/>
                </a:cubicBezTo>
                <a:cubicBezTo>
                  <a:pt x="12606" y="21369"/>
                  <a:pt x="12644" y="21367"/>
                  <a:pt x="12673" y="21372"/>
                </a:cubicBezTo>
                <a:cubicBezTo>
                  <a:pt x="12732" y="21382"/>
                  <a:pt x="13482" y="21199"/>
                  <a:pt x="13629" y="21138"/>
                </a:cubicBezTo>
                <a:cubicBezTo>
                  <a:pt x="13683" y="21116"/>
                  <a:pt x="13752" y="21104"/>
                  <a:pt x="13783" y="21111"/>
                </a:cubicBezTo>
                <a:cubicBezTo>
                  <a:pt x="13814" y="21118"/>
                  <a:pt x="13877" y="21090"/>
                  <a:pt x="13925" y="21050"/>
                </a:cubicBezTo>
                <a:cubicBezTo>
                  <a:pt x="13974" y="21010"/>
                  <a:pt x="14043" y="20995"/>
                  <a:pt x="14077" y="21017"/>
                </a:cubicBezTo>
                <a:cubicBezTo>
                  <a:pt x="14112" y="21038"/>
                  <a:pt x="14159" y="21027"/>
                  <a:pt x="14181" y="20990"/>
                </a:cubicBezTo>
                <a:cubicBezTo>
                  <a:pt x="14204" y="20954"/>
                  <a:pt x="14273" y="20924"/>
                  <a:pt x="14333" y="20924"/>
                </a:cubicBezTo>
                <a:cubicBezTo>
                  <a:pt x="14394" y="20924"/>
                  <a:pt x="14586" y="20850"/>
                  <a:pt x="14762" y="20761"/>
                </a:cubicBezTo>
                <a:cubicBezTo>
                  <a:pt x="14938" y="20671"/>
                  <a:pt x="15111" y="20599"/>
                  <a:pt x="15146" y="20599"/>
                </a:cubicBezTo>
                <a:cubicBezTo>
                  <a:pt x="15265" y="20599"/>
                  <a:pt x="15936" y="20251"/>
                  <a:pt x="16240" y="20034"/>
                </a:cubicBezTo>
                <a:cubicBezTo>
                  <a:pt x="16406" y="19915"/>
                  <a:pt x="16564" y="19818"/>
                  <a:pt x="16590" y="19818"/>
                </a:cubicBezTo>
                <a:cubicBezTo>
                  <a:pt x="16745" y="19818"/>
                  <a:pt x="17885" y="18889"/>
                  <a:pt x="18477" y="18280"/>
                </a:cubicBezTo>
                <a:cubicBezTo>
                  <a:pt x="19041" y="17700"/>
                  <a:pt x="19810" y="16729"/>
                  <a:pt x="19810" y="16598"/>
                </a:cubicBezTo>
                <a:cubicBezTo>
                  <a:pt x="19810" y="16573"/>
                  <a:pt x="19876" y="16459"/>
                  <a:pt x="19956" y="16346"/>
                </a:cubicBezTo>
                <a:cubicBezTo>
                  <a:pt x="20037" y="16233"/>
                  <a:pt x="20103" y="16119"/>
                  <a:pt x="20103" y="16090"/>
                </a:cubicBezTo>
                <a:cubicBezTo>
                  <a:pt x="20103" y="16062"/>
                  <a:pt x="20133" y="16018"/>
                  <a:pt x="20170" y="15992"/>
                </a:cubicBezTo>
                <a:cubicBezTo>
                  <a:pt x="20244" y="15942"/>
                  <a:pt x="20617" y="15207"/>
                  <a:pt x="20623" y="15101"/>
                </a:cubicBezTo>
                <a:cubicBezTo>
                  <a:pt x="20624" y="15065"/>
                  <a:pt x="20691" y="14898"/>
                  <a:pt x="20770" y="14730"/>
                </a:cubicBezTo>
                <a:cubicBezTo>
                  <a:pt x="20850" y="14562"/>
                  <a:pt x="20916" y="14381"/>
                  <a:pt x="20916" y="14328"/>
                </a:cubicBezTo>
                <a:cubicBezTo>
                  <a:pt x="20916" y="14274"/>
                  <a:pt x="20946" y="14212"/>
                  <a:pt x="20982" y="14189"/>
                </a:cubicBezTo>
                <a:cubicBezTo>
                  <a:pt x="21018" y="14167"/>
                  <a:pt x="21031" y="14119"/>
                  <a:pt x="21010" y="14084"/>
                </a:cubicBezTo>
                <a:cubicBezTo>
                  <a:pt x="20988" y="14049"/>
                  <a:pt x="21006" y="13978"/>
                  <a:pt x="21050" y="13925"/>
                </a:cubicBezTo>
                <a:cubicBezTo>
                  <a:pt x="21094" y="13872"/>
                  <a:pt x="21111" y="13810"/>
                  <a:pt x="21088" y="13787"/>
                </a:cubicBezTo>
                <a:cubicBezTo>
                  <a:pt x="21066" y="13764"/>
                  <a:pt x="21081" y="13706"/>
                  <a:pt x="21122" y="13657"/>
                </a:cubicBezTo>
                <a:cubicBezTo>
                  <a:pt x="21162" y="13608"/>
                  <a:pt x="21176" y="13550"/>
                  <a:pt x="21153" y="13527"/>
                </a:cubicBezTo>
                <a:cubicBezTo>
                  <a:pt x="21131" y="13504"/>
                  <a:pt x="21137" y="13454"/>
                  <a:pt x="21167" y="13415"/>
                </a:cubicBezTo>
                <a:cubicBezTo>
                  <a:pt x="21248" y="13311"/>
                  <a:pt x="21381" y="12729"/>
                  <a:pt x="21340" y="12662"/>
                </a:cubicBezTo>
                <a:cubicBezTo>
                  <a:pt x="21321" y="12630"/>
                  <a:pt x="21332" y="12588"/>
                  <a:pt x="21365" y="12568"/>
                </a:cubicBezTo>
                <a:cubicBezTo>
                  <a:pt x="21398" y="12547"/>
                  <a:pt x="21418" y="12427"/>
                  <a:pt x="21408" y="12301"/>
                </a:cubicBezTo>
                <a:cubicBezTo>
                  <a:pt x="21398" y="12175"/>
                  <a:pt x="21411" y="12058"/>
                  <a:pt x="21437" y="12042"/>
                </a:cubicBezTo>
                <a:cubicBezTo>
                  <a:pt x="21463" y="12026"/>
                  <a:pt x="21480" y="11835"/>
                  <a:pt x="21476" y="11616"/>
                </a:cubicBezTo>
                <a:cubicBezTo>
                  <a:pt x="21471" y="11369"/>
                  <a:pt x="21500" y="11194"/>
                  <a:pt x="21550" y="11152"/>
                </a:cubicBezTo>
                <a:cubicBezTo>
                  <a:pt x="21573" y="11133"/>
                  <a:pt x="21588" y="10887"/>
                  <a:pt x="21600" y="10498"/>
                </a:cubicBezTo>
                <a:cubicBezTo>
                  <a:pt x="21587" y="10121"/>
                  <a:pt x="21570" y="9958"/>
                  <a:pt x="21546" y="9938"/>
                </a:cubicBezTo>
                <a:cubicBezTo>
                  <a:pt x="21497" y="9897"/>
                  <a:pt x="21466" y="9757"/>
                  <a:pt x="21474" y="9605"/>
                </a:cubicBezTo>
                <a:cubicBezTo>
                  <a:pt x="21482" y="9460"/>
                  <a:pt x="21461" y="9325"/>
                  <a:pt x="21429" y="9305"/>
                </a:cubicBezTo>
                <a:cubicBezTo>
                  <a:pt x="21396" y="9285"/>
                  <a:pt x="21385" y="9244"/>
                  <a:pt x="21404" y="9213"/>
                </a:cubicBezTo>
                <a:cubicBezTo>
                  <a:pt x="21448" y="9142"/>
                  <a:pt x="21062" y="7522"/>
                  <a:pt x="20976" y="7419"/>
                </a:cubicBezTo>
                <a:cubicBezTo>
                  <a:pt x="20940" y="7375"/>
                  <a:pt x="20917" y="7315"/>
                  <a:pt x="20924" y="7285"/>
                </a:cubicBezTo>
                <a:cubicBezTo>
                  <a:pt x="20931" y="7254"/>
                  <a:pt x="20896" y="7141"/>
                  <a:pt x="20848" y="7033"/>
                </a:cubicBezTo>
                <a:cubicBezTo>
                  <a:pt x="20799" y="6926"/>
                  <a:pt x="20758" y="6809"/>
                  <a:pt x="20755" y="6773"/>
                </a:cubicBezTo>
                <a:cubicBezTo>
                  <a:pt x="20746" y="6652"/>
                  <a:pt x="19990" y="5179"/>
                  <a:pt x="19937" y="5179"/>
                </a:cubicBezTo>
                <a:cubicBezTo>
                  <a:pt x="19908" y="5179"/>
                  <a:pt x="19805" y="5018"/>
                  <a:pt x="19709" y="4821"/>
                </a:cubicBezTo>
                <a:cubicBezTo>
                  <a:pt x="19612" y="4624"/>
                  <a:pt x="19508" y="4463"/>
                  <a:pt x="19475" y="4463"/>
                </a:cubicBezTo>
                <a:cubicBezTo>
                  <a:pt x="19442" y="4463"/>
                  <a:pt x="19397" y="4415"/>
                  <a:pt x="19374" y="4355"/>
                </a:cubicBezTo>
                <a:cubicBezTo>
                  <a:pt x="19351" y="4295"/>
                  <a:pt x="19285" y="4197"/>
                  <a:pt x="19229" y="4138"/>
                </a:cubicBezTo>
                <a:cubicBezTo>
                  <a:pt x="19172" y="4079"/>
                  <a:pt x="19025" y="3905"/>
                  <a:pt x="18900" y="3751"/>
                </a:cubicBezTo>
                <a:cubicBezTo>
                  <a:pt x="18537" y="3305"/>
                  <a:pt x="17729" y="2530"/>
                  <a:pt x="17729" y="2630"/>
                </a:cubicBezTo>
                <a:cubicBezTo>
                  <a:pt x="17729" y="2652"/>
                  <a:pt x="17642" y="2576"/>
                  <a:pt x="17537" y="2461"/>
                </a:cubicBezTo>
                <a:cubicBezTo>
                  <a:pt x="17431" y="2346"/>
                  <a:pt x="17321" y="2251"/>
                  <a:pt x="17292" y="2251"/>
                </a:cubicBezTo>
                <a:cubicBezTo>
                  <a:pt x="17263" y="2250"/>
                  <a:pt x="17172" y="2177"/>
                  <a:pt x="17087" y="2088"/>
                </a:cubicBezTo>
                <a:cubicBezTo>
                  <a:pt x="17003" y="1999"/>
                  <a:pt x="16907" y="1926"/>
                  <a:pt x="16874" y="1926"/>
                </a:cubicBezTo>
                <a:cubicBezTo>
                  <a:pt x="16842" y="1926"/>
                  <a:pt x="16694" y="1838"/>
                  <a:pt x="16547" y="1731"/>
                </a:cubicBezTo>
                <a:cubicBezTo>
                  <a:pt x="16285" y="1541"/>
                  <a:pt x="14962" y="863"/>
                  <a:pt x="14832" y="852"/>
                </a:cubicBezTo>
                <a:cubicBezTo>
                  <a:pt x="14797" y="849"/>
                  <a:pt x="14680" y="806"/>
                  <a:pt x="14572" y="758"/>
                </a:cubicBezTo>
                <a:cubicBezTo>
                  <a:pt x="14465" y="709"/>
                  <a:pt x="14353" y="675"/>
                  <a:pt x="14322" y="682"/>
                </a:cubicBezTo>
                <a:cubicBezTo>
                  <a:pt x="14292" y="689"/>
                  <a:pt x="14225" y="660"/>
                  <a:pt x="14174" y="618"/>
                </a:cubicBezTo>
                <a:cubicBezTo>
                  <a:pt x="14123" y="576"/>
                  <a:pt x="14063" y="559"/>
                  <a:pt x="14040" y="582"/>
                </a:cubicBezTo>
                <a:cubicBezTo>
                  <a:pt x="14017" y="605"/>
                  <a:pt x="13959" y="591"/>
                  <a:pt x="13910" y="550"/>
                </a:cubicBezTo>
                <a:cubicBezTo>
                  <a:pt x="13861" y="510"/>
                  <a:pt x="13803" y="494"/>
                  <a:pt x="13780" y="517"/>
                </a:cubicBezTo>
                <a:cubicBezTo>
                  <a:pt x="13757" y="540"/>
                  <a:pt x="13706" y="532"/>
                  <a:pt x="13667" y="499"/>
                </a:cubicBezTo>
                <a:cubicBezTo>
                  <a:pt x="13570" y="419"/>
                  <a:pt x="12721" y="226"/>
                  <a:pt x="12652" y="268"/>
                </a:cubicBezTo>
                <a:cubicBezTo>
                  <a:pt x="12622" y="287"/>
                  <a:pt x="12578" y="270"/>
                  <a:pt x="12554" y="231"/>
                </a:cubicBezTo>
                <a:cubicBezTo>
                  <a:pt x="12530" y="192"/>
                  <a:pt x="12470" y="176"/>
                  <a:pt x="12421" y="195"/>
                </a:cubicBezTo>
                <a:cubicBezTo>
                  <a:pt x="12372" y="214"/>
                  <a:pt x="12317" y="203"/>
                  <a:pt x="12298" y="173"/>
                </a:cubicBezTo>
                <a:cubicBezTo>
                  <a:pt x="12279" y="142"/>
                  <a:pt x="12145" y="124"/>
                  <a:pt x="12001" y="131"/>
                </a:cubicBezTo>
                <a:cubicBezTo>
                  <a:pt x="11848" y="139"/>
                  <a:pt x="11709" y="109"/>
                  <a:pt x="11668" y="59"/>
                </a:cubicBezTo>
                <a:cubicBezTo>
                  <a:pt x="11645" y="32"/>
                  <a:pt x="11442" y="13"/>
                  <a:pt x="1092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4" name="pasted-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1485" y="6477169"/>
            <a:ext cx="3807207" cy="3140947"/>
          </a:xfrm>
          <a:prstGeom prst="rect">
            <a:avLst/>
          </a:prstGeom>
          <a:ln w="127000">
            <a:solidFill>
              <a:srgbClr val="000000"/>
            </a:solidFill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-7518" y="5625005"/>
            <a:ext cx="42052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 Genesis Block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animBg="1" advAuto="0"/>
      <p:bldP spid="233" grpId="2" animBg="1" advAuto="0"/>
      <p:bldP spid="234" grpId="4" animBg="1" advAuto="0"/>
      <p:bldP spid="235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1015562" y="-207142"/>
            <a:ext cx="11099801" cy="2159001"/>
          </a:xfrm>
          <a:prstGeom prst="rect">
            <a:avLst/>
          </a:prstGeom>
        </p:spPr>
        <p:txBody>
          <a:bodyPr/>
          <a:lstStyle/>
          <a:p>
            <a:r>
              <a:t>Actually…</a:t>
            </a:r>
          </a:p>
        </p:txBody>
      </p:sp>
      <p:sp>
        <p:nvSpPr>
          <p:cNvPr id="240" name="Shape 240"/>
          <p:cNvSpPr/>
          <p:nvPr/>
        </p:nvSpPr>
        <p:spPr>
          <a:xfrm>
            <a:off x="859330" y="2336690"/>
            <a:ext cx="12172024" cy="939403"/>
          </a:xfrm>
          <a:prstGeom prst="rightArrow">
            <a:avLst>
              <a:gd name="adj1" fmla="val 32000"/>
              <a:gd name="adj2" fmla="val 132778"/>
            </a:avLst>
          </a:prstGeom>
          <a:solidFill>
            <a:srgbClr val="0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859330" y="2404510"/>
            <a:ext cx="144063" cy="803763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365804" y="1717390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1977</a:t>
            </a:r>
          </a:p>
        </p:txBody>
      </p:sp>
      <p:grpSp>
        <p:nvGrpSpPr>
          <p:cNvPr id="245" name="Group 245"/>
          <p:cNvGrpSpPr/>
          <p:nvPr/>
        </p:nvGrpSpPr>
        <p:grpSpPr>
          <a:xfrm>
            <a:off x="955770" y="3337509"/>
            <a:ext cx="11120637" cy="4762012"/>
            <a:chOff x="0" y="0"/>
            <a:chExt cx="11120636" cy="4762011"/>
          </a:xfrm>
        </p:grpSpPr>
        <p:sp>
          <p:nvSpPr>
            <p:cNvPr id="243" name="Shape 243"/>
            <p:cNvSpPr/>
            <p:nvPr/>
          </p:nvSpPr>
          <p:spPr>
            <a:xfrm flipH="1" flipV="1">
              <a:off x="-1" y="0"/>
              <a:ext cx="118682" cy="40981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20836" y="3800763"/>
              <a:ext cx="11099801" cy="9612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marL="382270" indent="-382270" algn="l" defTabSz="502412">
                <a:spcBef>
                  <a:spcPts val="800"/>
                </a:spcBef>
                <a:buSzPct val="75000"/>
                <a:buChar char="•"/>
                <a:defRPr sz="3010"/>
              </a:lvl1pPr>
            </a:lstStyle>
            <a:p>
              <a:r>
                <a:t>RSA invented—digital currency an early proposed application</a:t>
              </a:r>
            </a:p>
          </p:txBody>
        </p:sp>
      </p:grpSp>
      <p:sp>
        <p:nvSpPr>
          <p:cNvPr id="246" name="Shape 246"/>
          <p:cNvSpPr/>
          <p:nvPr/>
        </p:nvSpPr>
        <p:spPr>
          <a:xfrm>
            <a:off x="2080843" y="2404510"/>
            <a:ext cx="144063" cy="803763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1587318" y="1717390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1982</a:t>
            </a:r>
          </a:p>
        </p:txBody>
      </p:sp>
      <p:sp>
        <p:nvSpPr>
          <p:cNvPr id="248" name="Shape 248"/>
          <p:cNvSpPr/>
          <p:nvPr/>
        </p:nvSpPr>
        <p:spPr>
          <a:xfrm>
            <a:off x="4870409" y="2404510"/>
            <a:ext cx="144063" cy="803763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4247329" y="1717390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1993</a:t>
            </a:r>
          </a:p>
        </p:txBody>
      </p:sp>
      <p:grpSp>
        <p:nvGrpSpPr>
          <p:cNvPr id="252" name="Group 252"/>
          <p:cNvGrpSpPr/>
          <p:nvPr/>
        </p:nvGrpSpPr>
        <p:grpSpPr>
          <a:xfrm>
            <a:off x="2574083" y="3247554"/>
            <a:ext cx="7982758" cy="3613843"/>
            <a:chOff x="0" y="0"/>
            <a:chExt cx="7982756" cy="3613841"/>
          </a:xfrm>
        </p:grpSpPr>
        <p:sp>
          <p:nvSpPr>
            <p:cNvPr id="250" name="Shape 250"/>
            <p:cNvSpPr/>
            <p:nvPr/>
          </p:nvSpPr>
          <p:spPr>
            <a:xfrm flipV="1">
              <a:off x="125206" y="-1"/>
              <a:ext cx="2229269" cy="30082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0" y="2652593"/>
              <a:ext cx="7982757" cy="961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marL="377825" indent="-377825" algn="l" defTabSz="496570">
                <a:spcBef>
                  <a:spcPts val="800"/>
                </a:spcBef>
                <a:buSzPct val="75000"/>
                <a:buChar char="•"/>
                <a:defRPr sz="2975"/>
              </a:lvl1pPr>
            </a:lstStyle>
            <a:p>
              <a:r>
                <a:t>Proofs of work introduced (Dwork and Naor)</a:t>
              </a:r>
            </a:p>
          </p:txBody>
        </p:sp>
      </p:grpSp>
      <p:sp>
        <p:nvSpPr>
          <p:cNvPr id="253" name="Shape 253"/>
          <p:cNvSpPr/>
          <p:nvPr/>
        </p:nvSpPr>
        <p:spPr>
          <a:xfrm>
            <a:off x="5677148" y="2404510"/>
            <a:ext cx="144063" cy="803763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5373749" y="1717390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1996</a:t>
            </a:r>
          </a:p>
        </p:txBody>
      </p:sp>
      <p:sp>
        <p:nvSpPr>
          <p:cNvPr id="255" name="Shape 255"/>
          <p:cNvSpPr/>
          <p:nvPr/>
        </p:nvSpPr>
        <p:spPr>
          <a:xfrm>
            <a:off x="8414877" y="2404510"/>
            <a:ext cx="144062" cy="803763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807051" y="1717390"/>
            <a:ext cx="13597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 A.B.</a:t>
            </a:r>
          </a:p>
        </p:txBody>
      </p:sp>
      <p:grpSp>
        <p:nvGrpSpPr>
          <p:cNvPr id="259" name="Group 259"/>
          <p:cNvGrpSpPr/>
          <p:nvPr/>
        </p:nvGrpSpPr>
        <p:grpSpPr>
          <a:xfrm>
            <a:off x="3971806" y="3257329"/>
            <a:ext cx="9844547" cy="2497095"/>
            <a:chOff x="0" y="0"/>
            <a:chExt cx="9844545" cy="2497094"/>
          </a:xfrm>
        </p:grpSpPr>
        <p:sp>
          <p:nvSpPr>
            <p:cNvPr id="257" name="Shape 257"/>
            <p:cNvSpPr/>
            <p:nvPr/>
          </p:nvSpPr>
          <p:spPr>
            <a:xfrm flipV="1">
              <a:off x="170510" y="-1"/>
              <a:ext cx="1600249" cy="17505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0" y="1535846"/>
              <a:ext cx="9844546" cy="961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marL="355600" indent="-355600" algn="l" defTabSz="467359">
                <a:spcBef>
                  <a:spcPts val="800"/>
                </a:spcBef>
                <a:buSzPct val="75000"/>
                <a:buChar char="•"/>
                <a:defRPr sz="2800"/>
              </a:lvl1pPr>
            </a:lstStyle>
            <a:p>
              <a:r>
                <a:t>First proof-of-work-based cryptocurrency (Rivest and Shamir)</a:t>
              </a:r>
            </a:p>
          </p:txBody>
        </p:sp>
      </p:grpSp>
      <p:grpSp>
        <p:nvGrpSpPr>
          <p:cNvPr id="262" name="Group 262"/>
          <p:cNvGrpSpPr/>
          <p:nvPr/>
        </p:nvGrpSpPr>
        <p:grpSpPr>
          <a:xfrm>
            <a:off x="1796975" y="3240587"/>
            <a:ext cx="9081296" cy="4224902"/>
            <a:chOff x="0" y="0"/>
            <a:chExt cx="9081295" cy="4224901"/>
          </a:xfrm>
        </p:grpSpPr>
        <p:sp>
          <p:nvSpPr>
            <p:cNvPr id="260" name="Shape 260"/>
            <p:cNvSpPr/>
            <p:nvPr/>
          </p:nvSpPr>
          <p:spPr>
            <a:xfrm>
              <a:off x="0" y="3263653"/>
              <a:ext cx="9081296" cy="961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marL="395604" indent="-395604" algn="l" defTabSz="519937">
                <a:spcBef>
                  <a:spcPts val="800"/>
                </a:spcBef>
                <a:buSzPct val="75000"/>
                <a:buChar char="•"/>
                <a:defRPr sz="3115"/>
              </a:lvl1pPr>
            </a:lstStyle>
            <a:p>
              <a:r>
                <a:t>Anonymous cryptocurrency introduced (Chaum)</a:t>
              </a:r>
            </a:p>
          </p:txBody>
        </p:sp>
        <p:sp>
          <p:nvSpPr>
            <p:cNvPr id="261" name="Shape 261"/>
            <p:cNvSpPr/>
            <p:nvPr/>
          </p:nvSpPr>
          <p:spPr>
            <a:xfrm flipV="1">
              <a:off x="108624" y="0"/>
              <a:ext cx="155169" cy="33972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pic>
        <p:nvPicPr>
          <p:cNvPr id="263" name="pasted-image.jpg"/>
          <p:cNvPicPr>
            <a:picLocks noChangeAspect="1"/>
          </p:cNvPicPr>
          <p:nvPr/>
        </p:nvPicPr>
        <p:blipFill>
          <a:blip r:embed="rId3">
            <a:extLst/>
          </a:blip>
          <a:srcRect l="154" t="119" r="139" b="175"/>
          <a:stretch>
            <a:fillRect/>
          </a:stretch>
        </p:blipFill>
        <p:spPr>
          <a:xfrm>
            <a:off x="7921361" y="3075930"/>
            <a:ext cx="1131094" cy="1131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9" y="0"/>
                </a:moveTo>
                <a:cubicBezTo>
                  <a:pt x="10421" y="13"/>
                  <a:pt x="10216" y="34"/>
                  <a:pt x="10194" y="61"/>
                </a:cubicBezTo>
                <a:cubicBezTo>
                  <a:pt x="10155" y="107"/>
                  <a:pt x="10019" y="141"/>
                  <a:pt x="9891" y="136"/>
                </a:cubicBezTo>
                <a:cubicBezTo>
                  <a:pt x="9762" y="132"/>
                  <a:pt x="9642" y="148"/>
                  <a:pt x="9625" y="174"/>
                </a:cubicBezTo>
                <a:cubicBezTo>
                  <a:pt x="9609" y="201"/>
                  <a:pt x="9479" y="211"/>
                  <a:pt x="9337" y="197"/>
                </a:cubicBezTo>
                <a:cubicBezTo>
                  <a:pt x="9196" y="183"/>
                  <a:pt x="9062" y="202"/>
                  <a:pt x="9042" y="235"/>
                </a:cubicBezTo>
                <a:cubicBezTo>
                  <a:pt x="9021" y="268"/>
                  <a:pt x="8962" y="276"/>
                  <a:pt x="8913" y="258"/>
                </a:cubicBezTo>
                <a:cubicBezTo>
                  <a:pt x="8864" y="239"/>
                  <a:pt x="8813" y="253"/>
                  <a:pt x="8792" y="288"/>
                </a:cubicBezTo>
                <a:cubicBezTo>
                  <a:pt x="8770" y="323"/>
                  <a:pt x="8692" y="336"/>
                  <a:pt x="8625" y="318"/>
                </a:cubicBezTo>
                <a:cubicBezTo>
                  <a:pt x="8557" y="301"/>
                  <a:pt x="8481" y="319"/>
                  <a:pt x="8458" y="356"/>
                </a:cubicBezTo>
                <a:cubicBezTo>
                  <a:pt x="8435" y="394"/>
                  <a:pt x="8378" y="405"/>
                  <a:pt x="8329" y="387"/>
                </a:cubicBezTo>
                <a:cubicBezTo>
                  <a:pt x="8280" y="368"/>
                  <a:pt x="8223" y="388"/>
                  <a:pt x="8200" y="424"/>
                </a:cubicBezTo>
                <a:cubicBezTo>
                  <a:pt x="8178" y="461"/>
                  <a:pt x="8120" y="474"/>
                  <a:pt x="8072" y="455"/>
                </a:cubicBezTo>
                <a:cubicBezTo>
                  <a:pt x="8023" y="436"/>
                  <a:pt x="7965" y="448"/>
                  <a:pt x="7943" y="485"/>
                </a:cubicBezTo>
                <a:cubicBezTo>
                  <a:pt x="7920" y="522"/>
                  <a:pt x="7863" y="542"/>
                  <a:pt x="7814" y="523"/>
                </a:cubicBezTo>
                <a:cubicBezTo>
                  <a:pt x="7765" y="504"/>
                  <a:pt x="7701" y="514"/>
                  <a:pt x="7677" y="553"/>
                </a:cubicBezTo>
                <a:cubicBezTo>
                  <a:pt x="7653" y="592"/>
                  <a:pt x="7610" y="610"/>
                  <a:pt x="7579" y="591"/>
                </a:cubicBezTo>
                <a:cubicBezTo>
                  <a:pt x="7548" y="572"/>
                  <a:pt x="7415" y="616"/>
                  <a:pt x="7283" y="690"/>
                </a:cubicBezTo>
                <a:cubicBezTo>
                  <a:pt x="7152" y="764"/>
                  <a:pt x="7028" y="813"/>
                  <a:pt x="7011" y="796"/>
                </a:cubicBezTo>
                <a:cubicBezTo>
                  <a:pt x="6993" y="779"/>
                  <a:pt x="6877" y="825"/>
                  <a:pt x="6753" y="894"/>
                </a:cubicBezTo>
                <a:cubicBezTo>
                  <a:pt x="6629" y="964"/>
                  <a:pt x="6502" y="1004"/>
                  <a:pt x="6472" y="985"/>
                </a:cubicBezTo>
                <a:cubicBezTo>
                  <a:pt x="6443" y="967"/>
                  <a:pt x="6402" y="993"/>
                  <a:pt x="6381" y="1046"/>
                </a:cubicBezTo>
                <a:cubicBezTo>
                  <a:pt x="6361" y="1099"/>
                  <a:pt x="6303" y="1126"/>
                  <a:pt x="6253" y="1107"/>
                </a:cubicBezTo>
                <a:cubicBezTo>
                  <a:pt x="6202" y="1087"/>
                  <a:pt x="6145" y="1120"/>
                  <a:pt x="6124" y="1175"/>
                </a:cubicBezTo>
                <a:cubicBezTo>
                  <a:pt x="6103" y="1230"/>
                  <a:pt x="6045" y="1255"/>
                  <a:pt x="5995" y="1235"/>
                </a:cubicBezTo>
                <a:cubicBezTo>
                  <a:pt x="5945" y="1216"/>
                  <a:pt x="5887" y="1248"/>
                  <a:pt x="5866" y="1304"/>
                </a:cubicBezTo>
                <a:cubicBezTo>
                  <a:pt x="5845" y="1359"/>
                  <a:pt x="5788" y="1391"/>
                  <a:pt x="5737" y="1372"/>
                </a:cubicBezTo>
                <a:cubicBezTo>
                  <a:pt x="5687" y="1352"/>
                  <a:pt x="5630" y="1377"/>
                  <a:pt x="5608" y="1432"/>
                </a:cubicBezTo>
                <a:cubicBezTo>
                  <a:pt x="5587" y="1488"/>
                  <a:pt x="5522" y="1520"/>
                  <a:pt x="5472" y="1501"/>
                </a:cubicBezTo>
                <a:cubicBezTo>
                  <a:pt x="5422" y="1481"/>
                  <a:pt x="5365" y="1511"/>
                  <a:pt x="5343" y="1569"/>
                </a:cubicBezTo>
                <a:cubicBezTo>
                  <a:pt x="5321" y="1627"/>
                  <a:pt x="5273" y="1652"/>
                  <a:pt x="5237" y="1629"/>
                </a:cubicBezTo>
                <a:cubicBezTo>
                  <a:pt x="5201" y="1607"/>
                  <a:pt x="5169" y="1624"/>
                  <a:pt x="5169" y="1660"/>
                </a:cubicBezTo>
                <a:cubicBezTo>
                  <a:pt x="5169" y="1696"/>
                  <a:pt x="5060" y="1778"/>
                  <a:pt x="4926" y="1842"/>
                </a:cubicBezTo>
                <a:cubicBezTo>
                  <a:pt x="4792" y="1905"/>
                  <a:pt x="4600" y="2045"/>
                  <a:pt x="4502" y="2152"/>
                </a:cubicBezTo>
                <a:cubicBezTo>
                  <a:pt x="4403" y="2260"/>
                  <a:pt x="4321" y="2316"/>
                  <a:pt x="4320" y="2281"/>
                </a:cubicBezTo>
                <a:cubicBezTo>
                  <a:pt x="4319" y="2246"/>
                  <a:pt x="4288" y="2272"/>
                  <a:pt x="4252" y="2334"/>
                </a:cubicBezTo>
                <a:cubicBezTo>
                  <a:pt x="4215" y="2397"/>
                  <a:pt x="4145" y="2448"/>
                  <a:pt x="4093" y="2448"/>
                </a:cubicBezTo>
                <a:cubicBezTo>
                  <a:pt x="4041" y="2448"/>
                  <a:pt x="4002" y="2475"/>
                  <a:pt x="4002" y="2509"/>
                </a:cubicBezTo>
                <a:cubicBezTo>
                  <a:pt x="4002" y="2542"/>
                  <a:pt x="3917" y="2621"/>
                  <a:pt x="3812" y="2683"/>
                </a:cubicBezTo>
                <a:cubicBezTo>
                  <a:pt x="3707" y="2745"/>
                  <a:pt x="3603" y="2849"/>
                  <a:pt x="3585" y="2918"/>
                </a:cubicBezTo>
                <a:cubicBezTo>
                  <a:pt x="3567" y="2987"/>
                  <a:pt x="3528" y="3030"/>
                  <a:pt x="3494" y="3009"/>
                </a:cubicBezTo>
                <a:cubicBezTo>
                  <a:pt x="3440" y="2975"/>
                  <a:pt x="3337" y="3069"/>
                  <a:pt x="2880" y="3562"/>
                </a:cubicBezTo>
                <a:cubicBezTo>
                  <a:pt x="2817" y="3630"/>
                  <a:pt x="2786" y="3683"/>
                  <a:pt x="2812" y="3683"/>
                </a:cubicBezTo>
                <a:cubicBezTo>
                  <a:pt x="2838" y="3683"/>
                  <a:pt x="2760" y="3768"/>
                  <a:pt x="2645" y="3873"/>
                </a:cubicBezTo>
                <a:cubicBezTo>
                  <a:pt x="2530" y="3978"/>
                  <a:pt x="2440" y="4095"/>
                  <a:pt x="2440" y="4131"/>
                </a:cubicBezTo>
                <a:cubicBezTo>
                  <a:pt x="2440" y="4167"/>
                  <a:pt x="2403" y="4223"/>
                  <a:pt x="2357" y="4252"/>
                </a:cubicBezTo>
                <a:cubicBezTo>
                  <a:pt x="2244" y="4322"/>
                  <a:pt x="1789" y="4953"/>
                  <a:pt x="1789" y="5040"/>
                </a:cubicBezTo>
                <a:cubicBezTo>
                  <a:pt x="1789" y="5078"/>
                  <a:pt x="1738" y="5140"/>
                  <a:pt x="1675" y="5176"/>
                </a:cubicBezTo>
                <a:cubicBezTo>
                  <a:pt x="1612" y="5213"/>
                  <a:pt x="1586" y="5244"/>
                  <a:pt x="1614" y="5245"/>
                </a:cubicBezTo>
                <a:cubicBezTo>
                  <a:pt x="1643" y="5246"/>
                  <a:pt x="1594" y="5341"/>
                  <a:pt x="1508" y="5457"/>
                </a:cubicBezTo>
                <a:cubicBezTo>
                  <a:pt x="1346" y="5678"/>
                  <a:pt x="984" y="6398"/>
                  <a:pt x="978" y="6510"/>
                </a:cubicBezTo>
                <a:cubicBezTo>
                  <a:pt x="976" y="6546"/>
                  <a:pt x="906" y="6714"/>
                  <a:pt x="826" y="6882"/>
                </a:cubicBezTo>
                <a:cubicBezTo>
                  <a:pt x="746" y="7050"/>
                  <a:pt x="682" y="7230"/>
                  <a:pt x="682" y="7283"/>
                </a:cubicBezTo>
                <a:cubicBezTo>
                  <a:pt x="682" y="7337"/>
                  <a:pt x="652" y="7404"/>
                  <a:pt x="614" y="7427"/>
                </a:cubicBezTo>
                <a:cubicBezTo>
                  <a:pt x="576" y="7451"/>
                  <a:pt x="558" y="7503"/>
                  <a:pt x="576" y="7549"/>
                </a:cubicBezTo>
                <a:cubicBezTo>
                  <a:pt x="594" y="7594"/>
                  <a:pt x="583" y="7661"/>
                  <a:pt x="553" y="7693"/>
                </a:cubicBezTo>
                <a:cubicBezTo>
                  <a:pt x="478" y="7771"/>
                  <a:pt x="216" y="8883"/>
                  <a:pt x="258" y="8951"/>
                </a:cubicBezTo>
                <a:cubicBezTo>
                  <a:pt x="276" y="8981"/>
                  <a:pt x="269" y="9028"/>
                  <a:pt x="235" y="9049"/>
                </a:cubicBezTo>
                <a:cubicBezTo>
                  <a:pt x="201" y="9070"/>
                  <a:pt x="172" y="9139"/>
                  <a:pt x="174" y="9201"/>
                </a:cubicBezTo>
                <a:cubicBezTo>
                  <a:pt x="183" y="9478"/>
                  <a:pt x="87" y="10160"/>
                  <a:pt x="30" y="10216"/>
                </a:cubicBezTo>
                <a:cubicBezTo>
                  <a:pt x="19" y="10227"/>
                  <a:pt x="8" y="10456"/>
                  <a:pt x="0" y="10800"/>
                </a:cubicBezTo>
                <a:cubicBezTo>
                  <a:pt x="11" y="11152"/>
                  <a:pt x="21" y="11389"/>
                  <a:pt x="38" y="11406"/>
                </a:cubicBezTo>
                <a:cubicBezTo>
                  <a:pt x="100" y="11469"/>
                  <a:pt x="177" y="12013"/>
                  <a:pt x="174" y="12414"/>
                </a:cubicBezTo>
                <a:cubicBezTo>
                  <a:pt x="174" y="12476"/>
                  <a:pt x="201" y="12545"/>
                  <a:pt x="235" y="12566"/>
                </a:cubicBezTo>
                <a:cubicBezTo>
                  <a:pt x="269" y="12587"/>
                  <a:pt x="278" y="12632"/>
                  <a:pt x="258" y="12664"/>
                </a:cubicBezTo>
                <a:cubicBezTo>
                  <a:pt x="224" y="12719"/>
                  <a:pt x="311" y="13153"/>
                  <a:pt x="402" y="13377"/>
                </a:cubicBezTo>
                <a:cubicBezTo>
                  <a:pt x="423" y="13431"/>
                  <a:pt x="439" y="13509"/>
                  <a:pt x="432" y="13551"/>
                </a:cubicBezTo>
                <a:cubicBezTo>
                  <a:pt x="425" y="13593"/>
                  <a:pt x="450" y="13643"/>
                  <a:pt x="485" y="13665"/>
                </a:cubicBezTo>
                <a:cubicBezTo>
                  <a:pt x="520" y="13687"/>
                  <a:pt x="534" y="13745"/>
                  <a:pt x="515" y="13794"/>
                </a:cubicBezTo>
                <a:cubicBezTo>
                  <a:pt x="497" y="13843"/>
                  <a:pt x="509" y="13900"/>
                  <a:pt x="546" y="13923"/>
                </a:cubicBezTo>
                <a:cubicBezTo>
                  <a:pt x="582" y="13945"/>
                  <a:pt x="595" y="14002"/>
                  <a:pt x="576" y="14051"/>
                </a:cubicBezTo>
                <a:cubicBezTo>
                  <a:pt x="557" y="14100"/>
                  <a:pt x="576" y="14164"/>
                  <a:pt x="614" y="14188"/>
                </a:cubicBezTo>
                <a:cubicBezTo>
                  <a:pt x="652" y="14211"/>
                  <a:pt x="682" y="14271"/>
                  <a:pt x="682" y="14324"/>
                </a:cubicBezTo>
                <a:cubicBezTo>
                  <a:pt x="682" y="14378"/>
                  <a:pt x="746" y="14558"/>
                  <a:pt x="826" y="14726"/>
                </a:cubicBezTo>
                <a:cubicBezTo>
                  <a:pt x="906" y="14894"/>
                  <a:pt x="976" y="15061"/>
                  <a:pt x="978" y="15097"/>
                </a:cubicBezTo>
                <a:cubicBezTo>
                  <a:pt x="985" y="15222"/>
                  <a:pt x="1362" y="15947"/>
                  <a:pt x="1448" y="15999"/>
                </a:cubicBezTo>
                <a:cubicBezTo>
                  <a:pt x="1495" y="16028"/>
                  <a:pt x="1519" y="16076"/>
                  <a:pt x="1501" y="16105"/>
                </a:cubicBezTo>
                <a:cubicBezTo>
                  <a:pt x="1482" y="16135"/>
                  <a:pt x="1508" y="16198"/>
                  <a:pt x="1561" y="16242"/>
                </a:cubicBezTo>
                <a:cubicBezTo>
                  <a:pt x="1614" y="16286"/>
                  <a:pt x="1639" y="16343"/>
                  <a:pt x="1622" y="16371"/>
                </a:cubicBezTo>
                <a:cubicBezTo>
                  <a:pt x="1605" y="16399"/>
                  <a:pt x="1637" y="16433"/>
                  <a:pt x="1690" y="16454"/>
                </a:cubicBezTo>
                <a:cubicBezTo>
                  <a:pt x="1744" y="16474"/>
                  <a:pt x="1789" y="16527"/>
                  <a:pt x="1789" y="16568"/>
                </a:cubicBezTo>
                <a:cubicBezTo>
                  <a:pt x="1789" y="16809"/>
                  <a:pt x="3020" y="18254"/>
                  <a:pt x="3805" y="18932"/>
                </a:cubicBezTo>
                <a:cubicBezTo>
                  <a:pt x="4164" y="19243"/>
                  <a:pt x="4945" y="19819"/>
                  <a:pt x="5010" y="19819"/>
                </a:cubicBezTo>
                <a:cubicBezTo>
                  <a:pt x="5036" y="19819"/>
                  <a:pt x="5193" y="19912"/>
                  <a:pt x="5358" y="20031"/>
                </a:cubicBezTo>
                <a:cubicBezTo>
                  <a:pt x="5662" y="20249"/>
                  <a:pt x="6331" y="20600"/>
                  <a:pt x="6450" y="20600"/>
                </a:cubicBezTo>
                <a:cubicBezTo>
                  <a:pt x="6485" y="20600"/>
                  <a:pt x="6660" y="20669"/>
                  <a:pt x="6836" y="20759"/>
                </a:cubicBezTo>
                <a:cubicBezTo>
                  <a:pt x="7012" y="20848"/>
                  <a:pt x="7208" y="20925"/>
                  <a:pt x="7268" y="20925"/>
                </a:cubicBezTo>
                <a:cubicBezTo>
                  <a:pt x="7329" y="20926"/>
                  <a:pt x="7397" y="20950"/>
                  <a:pt x="7420" y="20986"/>
                </a:cubicBezTo>
                <a:cubicBezTo>
                  <a:pt x="7442" y="21022"/>
                  <a:pt x="7483" y="21038"/>
                  <a:pt x="7518" y="21016"/>
                </a:cubicBezTo>
                <a:cubicBezTo>
                  <a:pt x="7553" y="20995"/>
                  <a:pt x="7622" y="21007"/>
                  <a:pt x="7670" y="21047"/>
                </a:cubicBezTo>
                <a:cubicBezTo>
                  <a:pt x="7718" y="21087"/>
                  <a:pt x="7783" y="21114"/>
                  <a:pt x="7814" y="21107"/>
                </a:cubicBezTo>
                <a:cubicBezTo>
                  <a:pt x="7844" y="21100"/>
                  <a:pt x="7912" y="21116"/>
                  <a:pt x="7965" y="21138"/>
                </a:cubicBezTo>
                <a:cubicBezTo>
                  <a:pt x="8113" y="21198"/>
                  <a:pt x="8869" y="21383"/>
                  <a:pt x="8928" y="21373"/>
                </a:cubicBezTo>
                <a:cubicBezTo>
                  <a:pt x="8956" y="21368"/>
                  <a:pt x="8993" y="21365"/>
                  <a:pt x="9011" y="21373"/>
                </a:cubicBezTo>
                <a:cubicBezTo>
                  <a:pt x="9072" y="21397"/>
                  <a:pt x="9362" y="21432"/>
                  <a:pt x="9883" y="21471"/>
                </a:cubicBezTo>
                <a:cubicBezTo>
                  <a:pt x="10168" y="21493"/>
                  <a:pt x="10431" y="21542"/>
                  <a:pt x="10467" y="21577"/>
                </a:cubicBezTo>
                <a:cubicBezTo>
                  <a:pt x="10476" y="21586"/>
                  <a:pt x="10600" y="21593"/>
                  <a:pt x="10800" y="21600"/>
                </a:cubicBezTo>
                <a:cubicBezTo>
                  <a:pt x="10999" y="21593"/>
                  <a:pt x="11117" y="21586"/>
                  <a:pt x="11126" y="21577"/>
                </a:cubicBezTo>
                <a:cubicBezTo>
                  <a:pt x="11161" y="21542"/>
                  <a:pt x="11424" y="21493"/>
                  <a:pt x="11709" y="21471"/>
                </a:cubicBezTo>
                <a:cubicBezTo>
                  <a:pt x="12230" y="21432"/>
                  <a:pt x="12528" y="21397"/>
                  <a:pt x="12589" y="21373"/>
                </a:cubicBezTo>
                <a:cubicBezTo>
                  <a:pt x="12607" y="21365"/>
                  <a:pt x="12644" y="21368"/>
                  <a:pt x="12672" y="21373"/>
                </a:cubicBezTo>
                <a:cubicBezTo>
                  <a:pt x="12731" y="21383"/>
                  <a:pt x="13480" y="21198"/>
                  <a:pt x="13627" y="21138"/>
                </a:cubicBezTo>
                <a:cubicBezTo>
                  <a:pt x="13681" y="21116"/>
                  <a:pt x="13748" y="21100"/>
                  <a:pt x="13779" y="21107"/>
                </a:cubicBezTo>
                <a:cubicBezTo>
                  <a:pt x="13809" y="21114"/>
                  <a:pt x="13874" y="21087"/>
                  <a:pt x="13923" y="21047"/>
                </a:cubicBezTo>
                <a:cubicBezTo>
                  <a:pt x="13971" y="21007"/>
                  <a:pt x="14039" y="20995"/>
                  <a:pt x="14074" y="21016"/>
                </a:cubicBezTo>
                <a:cubicBezTo>
                  <a:pt x="14109" y="21038"/>
                  <a:pt x="14158" y="21022"/>
                  <a:pt x="14180" y="20986"/>
                </a:cubicBezTo>
                <a:cubicBezTo>
                  <a:pt x="14203" y="20950"/>
                  <a:pt x="14271" y="20926"/>
                  <a:pt x="14332" y="20925"/>
                </a:cubicBezTo>
                <a:cubicBezTo>
                  <a:pt x="14392" y="20925"/>
                  <a:pt x="14588" y="20848"/>
                  <a:pt x="14764" y="20759"/>
                </a:cubicBezTo>
                <a:cubicBezTo>
                  <a:pt x="14940" y="20669"/>
                  <a:pt x="15108" y="20600"/>
                  <a:pt x="15143" y="20600"/>
                </a:cubicBezTo>
                <a:cubicBezTo>
                  <a:pt x="15261" y="20600"/>
                  <a:pt x="15938" y="20249"/>
                  <a:pt x="16242" y="20031"/>
                </a:cubicBezTo>
                <a:cubicBezTo>
                  <a:pt x="16407" y="19912"/>
                  <a:pt x="16564" y="19819"/>
                  <a:pt x="16590" y="19819"/>
                </a:cubicBezTo>
                <a:cubicBezTo>
                  <a:pt x="16746" y="19819"/>
                  <a:pt x="17885" y="18889"/>
                  <a:pt x="18477" y="18280"/>
                </a:cubicBezTo>
                <a:cubicBezTo>
                  <a:pt x="19042" y="17700"/>
                  <a:pt x="19811" y="16729"/>
                  <a:pt x="19811" y="16598"/>
                </a:cubicBezTo>
                <a:cubicBezTo>
                  <a:pt x="19811" y="16573"/>
                  <a:pt x="19875" y="16461"/>
                  <a:pt x="19955" y="16348"/>
                </a:cubicBezTo>
                <a:cubicBezTo>
                  <a:pt x="20036" y="16235"/>
                  <a:pt x="20099" y="16118"/>
                  <a:pt x="20099" y="16090"/>
                </a:cubicBezTo>
                <a:cubicBezTo>
                  <a:pt x="20099" y="16062"/>
                  <a:pt x="20130" y="16017"/>
                  <a:pt x="20168" y="15992"/>
                </a:cubicBezTo>
                <a:cubicBezTo>
                  <a:pt x="20241" y="15941"/>
                  <a:pt x="20616" y="15204"/>
                  <a:pt x="20622" y="15097"/>
                </a:cubicBezTo>
                <a:cubicBezTo>
                  <a:pt x="20624" y="15061"/>
                  <a:pt x="20687" y="14894"/>
                  <a:pt x="20766" y="14726"/>
                </a:cubicBezTo>
                <a:cubicBezTo>
                  <a:pt x="20846" y="14558"/>
                  <a:pt x="20918" y="14378"/>
                  <a:pt x="20918" y="14324"/>
                </a:cubicBezTo>
                <a:cubicBezTo>
                  <a:pt x="20918" y="14271"/>
                  <a:pt x="20942" y="14210"/>
                  <a:pt x="20979" y="14188"/>
                </a:cubicBezTo>
                <a:cubicBezTo>
                  <a:pt x="21015" y="14165"/>
                  <a:pt x="21030" y="14117"/>
                  <a:pt x="21009" y="14082"/>
                </a:cubicBezTo>
                <a:cubicBezTo>
                  <a:pt x="20987" y="14047"/>
                  <a:pt x="21003" y="13975"/>
                  <a:pt x="21047" y="13923"/>
                </a:cubicBezTo>
                <a:cubicBezTo>
                  <a:pt x="21091" y="13870"/>
                  <a:pt x="21107" y="13809"/>
                  <a:pt x="21085" y="13786"/>
                </a:cubicBezTo>
                <a:cubicBezTo>
                  <a:pt x="21062" y="13763"/>
                  <a:pt x="21082" y="13706"/>
                  <a:pt x="21123" y="13657"/>
                </a:cubicBezTo>
                <a:cubicBezTo>
                  <a:pt x="21163" y="13608"/>
                  <a:pt x="21176" y="13551"/>
                  <a:pt x="21153" y="13528"/>
                </a:cubicBezTo>
                <a:cubicBezTo>
                  <a:pt x="21130" y="13506"/>
                  <a:pt x="21138" y="13454"/>
                  <a:pt x="21168" y="13415"/>
                </a:cubicBezTo>
                <a:cubicBezTo>
                  <a:pt x="21248" y="13311"/>
                  <a:pt x="21384" y="12731"/>
                  <a:pt x="21342" y="12664"/>
                </a:cubicBezTo>
                <a:cubicBezTo>
                  <a:pt x="21323" y="12633"/>
                  <a:pt x="21332" y="12587"/>
                  <a:pt x="21365" y="12566"/>
                </a:cubicBezTo>
                <a:cubicBezTo>
                  <a:pt x="21398" y="12545"/>
                  <a:pt x="21413" y="12427"/>
                  <a:pt x="21403" y="12301"/>
                </a:cubicBezTo>
                <a:cubicBezTo>
                  <a:pt x="21393" y="12175"/>
                  <a:pt x="21407" y="12059"/>
                  <a:pt x="21433" y="12043"/>
                </a:cubicBezTo>
                <a:cubicBezTo>
                  <a:pt x="21459" y="12027"/>
                  <a:pt x="21475" y="11837"/>
                  <a:pt x="21471" y="11619"/>
                </a:cubicBezTo>
                <a:cubicBezTo>
                  <a:pt x="21467" y="11371"/>
                  <a:pt x="21496" y="11191"/>
                  <a:pt x="21547" y="11149"/>
                </a:cubicBezTo>
                <a:cubicBezTo>
                  <a:pt x="21569" y="11130"/>
                  <a:pt x="21588" y="10886"/>
                  <a:pt x="21600" y="10497"/>
                </a:cubicBezTo>
                <a:cubicBezTo>
                  <a:pt x="21587" y="10120"/>
                  <a:pt x="21571" y="9956"/>
                  <a:pt x="21547" y="9936"/>
                </a:cubicBezTo>
                <a:cubicBezTo>
                  <a:pt x="21497" y="9895"/>
                  <a:pt x="21463" y="9755"/>
                  <a:pt x="21471" y="9603"/>
                </a:cubicBezTo>
                <a:cubicBezTo>
                  <a:pt x="21479" y="9458"/>
                  <a:pt x="21458" y="9327"/>
                  <a:pt x="21426" y="9307"/>
                </a:cubicBezTo>
                <a:cubicBezTo>
                  <a:pt x="21393" y="9287"/>
                  <a:pt x="21384" y="9246"/>
                  <a:pt x="21403" y="9216"/>
                </a:cubicBezTo>
                <a:cubicBezTo>
                  <a:pt x="21447" y="9145"/>
                  <a:pt x="21064" y="7523"/>
                  <a:pt x="20979" y="7420"/>
                </a:cubicBezTo>
                <a:cubicBezTo>
                  <a:pt x="20942" y="7376"/>
                  <a:pt x="20918" y="7314"/>
                  <a:pt x="20925" y="7283"/>
                </a:cubicBezTo>
                <a:cubicBezTo>
                  <a:pt x="20933" y="7253"/>
                  <a:pt x="20898" y="7141"/>
                  <a:pt x="20850" y="7033"/>
                </a:cubicBezTo>
                <a:cubicBezTo>
                  <a:pt x="20801" y="6926"/>
                  <a:pt x="20754" y="6811"/>
                  <a:pt x="20751" y="6776"/>
                </a:cubicBezTo>
                <a:cubicBezTo>
                  <a:pt x="20742" y="6655"/>
                  <a:pt x="19985" y="5176"/>
                  <a:pt x="19933" y="5176"/>
                </a:cubicBezTo>
                <a:cubicBezTo>
                  <a:pt x="19904" y="5176"/>
                  <a:pt x="19802" y="5017"/>
                  <a:pt x="19705" y="4820"/>
                </a:cubicBezTo>
                <a:cubicBezTo>
                  <a:pt x="19609" y="4623"/>
                  <a:pt x="19503" y="4464"/>
                  <a:pt x="19470" y="4464"/>
                </a:cubicBezTo>
                <a:cubicBezTo>
                  <a:pt x="19438" y="4464"/>
                  <a:pt x="19395" y="4418"/>
                  <a:pt x="19372" y="4358"/>
                </a:cubicBezTo>
                <a:cubicBezTo>
                  <a:pt x="19349" y="4298"/>
                  <a:pt x="19284" y="4197"/>
                  <a:pt x="19228" y="4138"/>
                </a:cubicBezTo>
                <a:cubicBezTo>
                  <a:pt x="19171" y="4079"/>
                  <a:pt x="19027" y="3906"/>
                  <a:pt x="18902" y="3752"/>
                </a:cubicBezTo>
                <a:cubicBezTo>
                  <a:pt x="18539" y="3305"/>
                  <a:pt x="17727" y="2531"/>
                  <a:pt x="17727" y="2630"/>
                </a:cubicBezTo>
                <a:cubicBezTo>
                  <a:pt x="17727" y="2653"/>
                  <a:pt x="17643" y="2578"/>
                  <a:pt x="17538" y="2463"/>
                </a:cubicBezTo>
                <a:cubicBezTo>
                  <a:pt x="17432" y="2348"/>
                  <a:pt x="17324" y="2252"/>
                  <a:pt x="17295" y="2251"/>
                </a:cubicBezTo>
                <a:cubicBezTo>
                  <a:pt x="17266" y="2250"/>
                  <a:pt x="17167" y="2173"/>
                  <a:pt x="17083" y="2084"/>
                </a:cubicBezTo>
                <a:cubicBezTo>
                  <a:pt x="16999" y="1995"/>
                  <a:pt x="16903" y="1925"/>
                  <a:pt x="16871" y="1925"/>
                </a:cubicBezTo>
                <a:cubicBezTo>
                  <a:pt x="16838" y="1925"/>
                  <a:pt x="16693" y="1835"/>
                  <a:pt x="16545" y="1728"/>
                </a:cubicBezTo>
                <a:cubicBezTo>
                  <a:pt x="16283" y="1538"/>
                  <a:pt x="14962" y="860"/>
                  <a:pt x="14832" y="849"/>
                </a:cubicBezTo>
                <a:cubicBezTo>
                  <a:pt x="14796" y="846"/>
                  <a:pt x="14682" y="806"/>
                  <a:pt x="14574" y="758"/>
                </a:cubicBezTo>
                <a:cubicBezTo>
                  <a:pt x="14467" y="709"/>
                  <a:pt x="14355" y="675"/>
                  <a:pt x="14324" y="682"/>
                </a:cubicBezTo>
                <a:cubicBezTo>
                  <a:pt x="14294" y="689"/>
                  <a:pt x="14223" y="656"/>
                  <a:pt x="14173" y="614"/>
                </a:cubicBezTo>
                <a:cubicBezTo>
                  <a:pt x="14122" y="572"/>
                  <a:pt x="14059" y="561"/>
                  <a:pt x="14036" y="584"/>
                </a:cubicBezTo>
                <a:cubicBezTo>
                  <a:pt x="14014" y="606"/>
                  <a:pt x="13956" y="594"/>
                  <a:pt x="13907" y="553"/>
                </a:cubicBezTo>
                <a:cubicBezTo>
                  <a:pt x="13858" y="513"/>
                  <a:pt x="13801" y="493"/>
                  <a:pt x="13779" y="515"/>
                </a:cubicBezTo>
                <a:cubicBezTo>
                  <a:pt x="13756" y="538"/>
                  <a:pt x="13704" y="533"/>
                  <a:pt x="13665" y="500"/>
                </a:cubicBezTo>
                <a:cubicBezTo>
                  <a:pt x="13568" y="420"/>
                  <a:pt x="12718" y="223"/>
                  <a:pt x="12649" y="265"/>
                </a:cubicBezTo>
                <a:cubicBezTo>
                  <a:pt x="12619" y="284"/>
                  <a:pt x="12575" y="266"/>
                  <a:pt x="12551" y="227"/>
                </a:cubicBezTo>
                <a:cubicBezTo>
                  <a:pt x="12527" y="189"/>
                  <a:pt x="12471" y="178"/>
                  <a:pt x="12422" y="197"/>
                </a:cubicBezTo>
                <a:cubicBezTo>
                  <a:pt x="12373" y="216"/>
                  <a:pt x="12319" y="205"/>
                  <a:pt x="12301" y="174"/>
                </a:cubicBezTo>
                <a:cubicBezTo>
                  <a:pt x="12282" y="144"/>
                  <a:pt x="12142" y="121"/>
                  <a:pt x="11997" y="129"/>
                </a:cubicBezTo>
                <a:cubicBezTo>
                  <a:pt x="11845" y="137"/>
                  <a:pt x="11705" y="110"/>
                  <a:pt x="11664" y="61"/>
                </a:cubicBezTo>
                <a:cubicBezTo>
                  <a:pt x="11641" y="33"/>
                  <a:pt x="11442" y="13"/>
                  <a:pt x="1092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484068" y="8009948"/>
            <a:ext cx="12162788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 b="1">
                <a:solidFill>
                  <a:srgbClr val="921D4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Bitcoin / blockchains underpinned by academic / scientific innovation</a:t>
            </a:r>
          </a:p>
        </p:txBody>
      </p:sp>
      <p:sp>
        <p:nvSpPr>
          <p:cNvPr id="265" name="Shape 265"/>
          <p:cNvSpPr/>
          <p:nvPr/>
        </p:nvSpPr>
        <p:spPr>
          <a:xfrm>
            <a:off x="10966396" y="2404510"/>
            <a:ext cx="144063" cy="803763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10358570" y="1717390"/>
            <a:ext cx="13597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9 A.B.</a:t>
            </a:r>
          </a:p>
        </p:txBody>
      </p:sp>
      <p:sp>
        <p:nvSpPr>
          <p:cNvPr id="267" name="Shape 267"/>
          <p:cNvSpPr/>
          <p:nvPr/>
        </p:nvSpPr>
        <p:spPr>
          <a:xfrm>
            <a:off x="90436" y="1122809"/>
            <a:ext cx="16642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31 B.B.</a:t>
            </a:r>
          </a:p>
        </p:txBody>
      </p:sp>
      <p:sp>
        <p:nvSpPr>
          <p:cNvPr id="268" name="Shape 268"/>
          <p:cNvSpPr/>
          <p:nvPr/>
        </p:nvSpPr>
        <p:spPr>
          <a:xfrm>
            <a:off x="6552487" y="1700786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2002</a:t>
            </a:r>
          </a:p>
        </p:txBody>
      </p:sp>
      <p:sp>
        <p:nvSpPr>
          <p:cNvPr id="269" name="Shape 269"/>
          <p:cNvSpPr/>
          <p:nvPr/>
        </p:nvSpPr>
        <p:spPr>
          <a:xfrm>
            <a:off x="7046013" y="2397542"/>
            <a:ext cx="144063" cy="803764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72" name="Group 272"/>
          <p:cNvGrpSpPr/>
          <p:nvPr/>
        </p:nvGrpSpPr>
        <p:grpSpPr>
          <a:xfrm>
            <a:off x="5465218" y="3243055"/>
            <a:ext cx="3706254" cy="1516822"/>
            <a:chOff x="0" y="0"/>
            <a:chExt cx="3706253" cy="1516821"/>
          </a:xfrm>
        </p:grpSpPr>
        <p:sp>
          <p:nvSpPr>
            <p:cNvPr id="270" name="Shape 270"/>
            <p:cNvSpPr/>
            <p:nvPr/>
          </p:nvSpPr>
          <p:spPr>
            <a:xfrm>
              <a:off x="0" y="1008821"/>
              <a:ext cx="370625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333375" indent="-333375">
                <a:buSzPct val="75000"/>
                <a:buChar char="•"/>
                <a:defRPr sz="2700"/>
              </a:lvl1pPr>
            </a:lstStyle>
            <a:p>
              <a:r>
                <a:t>Karma: P2P currency</a:t>
              </a:r>
            </a:p>
          </p:txBody>
        </p:sp>
        <p:sp>
          <p:nvSpPr>
            <p:cNvPr id="271" name="Shape 271"/>
            <p:cNvSpPr/>
            <p:nvPr/>
          </p:nvSpPr>
          <p:spPr>
            <a:xfrm flipV="1">
              <a:off x="59325" y="-1"/>
              <a:ext cx="1626160" cy="123959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Macintosh PowerPoint</Application>
  <PresentationFormat>Custom</PresentationFormat>
  <Paragraphs>124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White</vt:lpstr>
      <vt:lpstr>PowerPoint Presentation</vt:lpstr>
      <vt:lpstr>Blockchains: The Promise</vt:lpstr>
      <vt:lpstr>Reversing aging</vt:lpstr>
      <vt:lpstr>Bringing peace to Middle East</vt:lpstr>
      <vt:lpstr>Saving the Republican Party</vt:lpstr>
      <vt:lpstr>Real indices of promise</vt:lpstr>
      <vt:lpstr>But the community of core innovators is fracturing…                 </vt:lpstr>
      <vt:lpstr>In the Beginning, There Was The Coin The Year 1 A.B. (a.k.a. 2008)</vt:lpstr>
      <vt:lpstr>Actually…</vt:lpstr>
      <vt:lpstr>IC3 goals</vt:lpstr>
      <vt:lpstr>Tempest in a teapot?</vt:lpstr>
      <vt:lpstr>#1: Scaling and Performance</vt:lpstr>
      <vt:lpstr>PowerPoint Presentation</vt:lpstr>
      <vt:lpstr>#2: Correctness</vt:lpstr>
      <vt:lpstr>Transparency is beautiful</vt:lpstr>
      <vt:lpstr>#3: Confidentiality</vt:lpstr>
      <vt:lpstr>Interesting smart contracts need trustworthy data</vt:lpstr>
      <vt:lpstr>#4: Authenticated Data</vt:lpstr>
      <vt:lpstr>Where there are autonomous agents</vt:lpstr>
      <vt:lpstr>Where there are autonomous agents</vt:lpstr>
      <vt:lpstr>#5: Safety and Compliance</vt:lpstr>
      <vt:lpstr>Goal of Retreat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Ari Juels</cp:lastModifiedBy>
  <cp:revision>1</cp:revision>
  <dcterms:modified xsi:type="dcterms:W3CDTF">2016-05-31T21:20:36Z</dcterms:modified>
</cp:coreProperties>
</file>